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61" r:id="rId3"/>
    <p:sldId id="259" r:id="rId4"/>
    <p:sldId id="264" r:id="rId5"/>
    <p:sldId id="265" r:id="rId6"/>
    <p:sldId id="266" r:id="rId7"/>
    <p:sldId id="285" r:id="rId8"/>
    <p:sldId id="267" r:id="rId9"/>
    <p:sldId id="269" r:id="rId10"/>
    <p:sldId id="270" r:id="rId11"/>
    <p:sldId id="271" r:id="rId12"/>
    <p:sldId id="272" r:id="rId13"/>
    <p:sldId id="273" r:id="rId14"/>
    <p:sldId id="274" r:id="rId15"/>
    <p:sldId id="275" r:id="rId16"/>
    <p:sldId id="276" r:id="rId17"/>
    <p:sldId id="286" r:id="rId18"/>
    <p:sldId id="287" r:id="rId19"/>
    <p:sldId id="277" r:id="rId20"/>
    <p:sldId id="278" r:id="rId21"/>
    <p:sldId id="279" r:id="rId22"/>
    <p:sldId id="280" r:id="rId23"/>
    <p:sldId id="281" r:id="rId24"/>
    <p:sldId id="282" r:id="rId25"/>
    <p:sldId id="283"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4F9A26-F77B-4152-A01E-D3E4BA66A900}" v="2" dt="2022-09-13T20:42:45.3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76" autoAdjust="0"/>
    <p:restoredTop sz="94660"/>
  </p:normalViewPr>
  <p:slideViewPr>
    <p:cSldViewPr snapToGrid="0">
      <p:cViewPr varScale="1">
        <p:scale>
          <a:sx n="91" d="100"/>
          <a:sy n="91" d="100"/>
        </p:scale>
        <p:origin x="15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ED304-E0F2-534B-BA45-50F8CE3BF9CF}" type="doc">
      <dgm:prSet loTypeId="urn:microsoft.com/office/officeart/2005/8/layout/radial3" loCatId="" qsTypeId="urn:microsoft.com/office/officeart/2005/8/quickstyle/simple1" qsCatId="simple" csTypeId="urn:microsoft.com/office/officeart/2005/8/colors/accent0_2" csCatId="mainScheme" phldr="1"/>
      <dgm:spPr/>
      <dgm:t>
        <a:bodyPr/>
        <a:lstStyle/>
        <a:p>
          <a:endParaRPr lang="en-US"/>
        </a:p>
      </dgm:t>
    </dgm:pt>
    <dgm:pt modelId="{2921F7E0-5FC6-D74C-81E4-F47EFEFB2EE6}">
      <dgm:prSet phldrT="[Text]" custT="1"/>
      <dgm:spPr/>
      <dgm:t>
        <a:bodyPr/>
        <a:lstStyle/>
        <a:p>
          <a:r>
            <a:rPr lang="en-US" sz="2000" dirty="0"/>
            <a:t>El Paso ISD G/T Student</a:t>
          </a:r>
        </a:p>
      </dgm:t>
    </dgm:pt>
    <dgm:pt modelId="{D9D59889-F5A2-0145-82B7-20A2628077AB}" type="parTrans" cxnId="{13840248-992F-FA42-BEFB-1A5D8C3DC3AE}">
      <dgm:prSet/>
      <dgm:spPr/>
      <dgm:t>
        <a:bodyPr/>
        <a:lstStyle/>
        <a:p>
          <a:endParaRPr lang="en-US"/>
        </a:p>
      </dgm:t>
    </dgm:pt>
    <dgm:pt modelId="{7A9F085F-A9DB-2247-B25B-E680CB6D9098}" type="sibTrans" cxnId="{13840248-992F-FA42-BEFB-1A5D8C3DC3AE}">
      <dgm:prSet/>
      <dgm:spPr/>
      <dgm:t>
        <a:bodyPr/>
        <a:lstStyle/>
        <a:p>
          <a:endParaRPr lang="en-US"/>
        </a:p>
      </dgm:t>
    </dgm:pt>
    <dgm:pt modelId="{BC7817DA-3641-9C4B-BDBA-D139E1B42575}">
      <dgm:prSet phldrT="[Text]"/>
      <dgm:spPr/>
      <dgm:t>
        <a:bodyPr/>
        <a:lstStyle/>
        <a:p>
          <a:r>
            <a:rPr lang="en-US" dirty="0"/>
            <a:t>Reading Language Arts</a:t>
          </a:r>
        </a:p>
      </dgm:t>
    </dgm:pt>
    <dgm:pt modelId="{6910A344-7785-984A-8CA3-0F763572D347}" type="parTrans" cxnId="{812A3F18-D001-254F-9E88-340D366AD5CC}">
      <dgm:prSet/>
      <dgm:spPr/>
      <dgm:t>
        <a:bodyPr/>
        <a:lstStyle/>
        <a:p>
          <a:endParaRPr lang="en-US"/>
        </a:p>
      </dgm:t>
    </dgm:pt>
    <dgm:pt modelId="{397A9EE1-A6F2-7140-AB41-15582326C5A4}" type="sibTrans" cxnId="{812A3F18-D001-254F-9E88-340D366AD5CC}">
      <dgm:prSet/>
      <dgm:spPr/>
      <dgm:t>
        <a:bodyPr/>
        <a:lstStyle/>
        <a:p>
          <a:endParaRPr lang="en-US"/>
        </a:p>
      </dgm:t>
    </dgm:pt>
    <dgm:pt modelId="{A22DAC33-E9F3-7441-A23A-EF3A0F5560A8}">
      <dgm:prSet phldrT="[Text]"/>
      <dgm:spPr/>
      <dgm:t>
        <a:bodyPr/>
        <a:lstStyle/>
        <a:p>
          <a:r>
            <a:rPr lang="en-US" dirty="0"/>
            <a:t>Math</a:t>
          </a:r>
        </a:p>
      </dgm:t>
    </dgm:pt>
    <dgm:pt modelId="{59425621-C70F-EA41-9F9C-F78CAF7EF6F6}" type="parTrans" cxnId="{0D46FF14-0A8A-5448-A14D-E6BA81CB5114}">
      <dgm:prSet/>
      <dgm:spPr/>
      <dgm:t>
        <a:bodyPr/>
        <a:lstStyle/>
        <a:p>
          <a:endParaRPr lang="en-US"/>
        </a:p>
      </dgm:t>
    </dgm:pt>
    <dgm:pt modelId="{331A3957-2EED-DA4C-8CB7-3841147538D7}" type="sibTrans" cxnId="{0D46FF14-0A8A-5448-A14D-E6BA81CB5114}">
      <dgm:prSet/>
      <dgm:spPr/>
      <dgm:t>
        <a:bodyPr/>
        <a:lstStyle/>
        <a:p>
          <a:endParaRPr lang="en-US"/>
        </a:p>
      </dgm:t>
    </dgm:pt>
    <dgm:pt modelId="{D7E46D0E-D44B-074A-94AD-93DB961E6FB1}">
      <dgm:prSet phldrT="[Text]"/>
      <dgm:spPr/>
      <dgm:t>
        <a:bodyPr/>
        <a:lstStyle/>
        <a:p>
          <a:r>
            <a:rPr lang="en-US" dirty="0"/>
            <a:t>Science</a:t>
          </a:r>
        </a:p>
      </dgm:t>
    </dgm:pt>
    <dgm:pt modelId="{95C321C2-8879-3541-928C-048AEF6AFA4A}" type="parTrans" cxnId="{B93AF66F-B073-D741-AEB8-23BCEA177F12}">
      <dgm:prSet/>
      <dgm:spPr/>
      <dgm:t>
        <a:bodyPr/>
        <a:lstStyle/>
        <a:p>
          <a:endParaRPr lang="en-US"/>
        </a:p>
      </dgm:t>
    </dgm:pt>
    <dgm:pt modelId="{B5530911-B590-D44C-90F1-6DCBB016669F}" type="sibTrans" cxnId="{B93AF66F-B073-D741-AEB8-23BCEA177F12}">
      <dgm:prSet/>
      <dgm:spPr/>
      <dgm:t>
        <a:bodyPr/>
        <a:lstStyle/>
        <a:p>
          <a:endParaRPr lang="en-US"/>
        </a:p>
      </dgm:t>
    </dgm:pt>
    <dgm:pt modelId="{226B6C04-1F47-5040-B4B9-F24B10CB49E7}">
      <dgm:prSet phldrT="[Text]"/>
      <dgm:spPr/>
      <dgm:t>
        <a:bodyPr/>
        <a:lstStyle/>
        <a:p>
          <a:r>
            <a:rPr lang="en-US" dirty="0"/>
            <a:t>Social Studies</a:t>
          </a:r>
        </a:p>
      </dgm:t>
    </dgm:pt>
    <dgm:pt modelId="{D548FA0E-48EF-E24E-A2E3-D0BB481F0366}" type="parTrans" cxnId="{BD75E676-296F-9B41-9884-876AA4E9A43E}">
      <dgm:prSet/>
      <dgm:spPr/>
      <dgm:t>
        <a:bodyPr/>
        <a:lstStyle/>
        <a:p>
          <a:endParaRPr lang="en-US"/>
        </a:p>
      </dgm:t>
    </dgm:pt>
    <dgm:pt modelId="{A5339759-9489-F445-A8B8-76F8B3A6BCC6}" type="sibTrans" cxnId="{BD75E676-296F-9B41-9884-876AA4E9A43E}">
      <dgm:prSet/>
      <dgm:spPr/>
      <dgm:t>
        <a:bodyPr/>
        <a:lstStyle/>
        <a:p>
          <a:endParaRPr lang="en-US"/>
        </a:p>
      </dgm:t>
    </dgm:pt>
    <dgm:pt modelId="{80342A7E-CAD0-4F4B-BF50-594DE26F96BF}" type="pres">
      <dgm:prSet presAssocID="{4E0ED304-E0F2-534B-BA45-50F8CE3BF9CF}" presName="composite" presStyleCnt="0">
        <dgm:presLayoutVars>
          <dgm:chMax val="1"/>
          <dgm:dir/>
          <dgm:resizeHandles val="exact"/>
        </dgm:presLayoutVars>
      </dgm:prSet>
      <dgm:spPr/>
    </dgm:pt>
    <dgm:pt modelId="{71791F90-7558-2F48-9EB0-5E86D1B83AA0}" type="pres">
      <dgm:prSet presAssocID="{4E0ED304-E0F2-534B-BA45-50F8CE3BF9CF}" presName="radial" presStyleCnt="0">
        <dgm:presLayoutVars>
          <dgm:animLvl val="ctr"/>
        </dgm:presLayoutVars>
      </dgm:prSet>
      <dgm:spPr/>
    </dgm:pt>
    <dgm:pt modelId="{6ED9D427-7145-7644-A8FD-0A1DB151823B}" type="pres">
      <dgm:prSet presAssocID="{2921F7E0-5FC6-D74C-81E4-F47EFEFB2EE6}" presName="centerShape" presStyleLbl="vennNode1" presStyleIdx="0" presStyleCnt="5"/>
      <dgm:spPr/>
    </dgm:pt>
    <dgm:pt modelId="{33C8D507-6CCE-D54A-BCA7-F3F9233D78A0}" type="pres">
      <dgm:prSet presAssocID="{BC7817DA-3641-9C4B-BDBA-D139E1B42575}" presName="node" presStyleLbl="vennNode1" presStyleIdx="1" presStyleCnt="5">
        <dgm:presLayoutVars>
          <dgm:bulletEnabled val="1"/>
        </dgm:presLayoutVars>
      </dgm:prSet>
      <dgm:spPr/>
    </dgm:pt>
    <dgm:pt modelId="{1666CBA6-020E-CE4A-A2D3-7397D36C3771}" type="pres">
      <dgm:prSet presAssocID="{A22DAC33-E9F3-7441-A23A-EF3A0F5560A8}" presName="node" presStyleLbl="vennNode1" presStyleIdx="2" presStyleCnt="5">
        <dgm:presLayoutVars>
          <dgm:bulletEnabled val="1"/>
        </dgm:presLayoutVars>
      </dgm:prSet>
      <dgm:spPr/>
    </dgm:pt>
    <dgm:pt modelId="{8117966F-A0C6-2A45-9BC6-290AA97EB175}" type="pres">
      <dgm:prSet presAssocID="{D7E46D0E-D44B-074A-94AD-93DB961E6FB1}" presName="node" presStyleLbl="vennNode1" presStyleIdx="3" presStyleCnt="5">
        <dgm:presLayoutVars>
          <dgm:bulletEnabled val="1"/>
        </dgm:presLayoutVars>
      </dgm:prSet>
      <dgm:spPr/>
    </dgm:pt>
    <dgm:pt modelId="{FA6EF58B-B935-5549-BB0B-D52A247B6360}" type="pres">
      <dgm:prSet presAssocID="{226B6C04-1F47-5040-B4B9-F24B10CB49E7}" presName="node" presStyleLbl="vennNode1" presStyleIdx="4" presStyleCnt="5">
        <dgm:presLayoutVars>
          <dgm:bulletEnabled val="1"/>
        </dgm:presLayoutVars>
      </dgm:prSet>
      <dgm:spPr/>
    </dgm:pt>
  </dgm:ptLst>
  <dgm:cxnLst>
    <dgm:cxn modelId="{97737A0D-D281-C246-BC0A-1F54F5EEBA82}" type="presOf" srcId="{226B6C04-1F47-5040-B4B9-F24B10CB49E7}" destId="{FA6EF58B-B935-5549-BB0B-D52A247B6360}" srcOrd="0" destOrd="0" presId="urn:microsoft.com/office/officeart/2005/8/layout/radial3"/>
    <dgm:cxn modelId="{0D46FF14-0A8A-5448-A14D-E6BA81CB5114}" srcId="{2921F7E0-5FC6-D74C-81E4-F47EFEFB2EE6}" destId="{A22DAC33-E9F3-7441-A23A-EF3A0F5560A8}" srcOrd="1" destOrd="0" parTransId="{59425621-C70F-EA41-9F9C-F78CAF7EF6F6}" sibTransId="{331A3957-2EED-DA4C-8CB7-3841147538D7}"/>
    <dgm:cxn modelId="{7FD3B816-A5AC-FD49-B44B-5E9F14C458F4}" type="presOf" srcId="{D7E46D0E-D44B-074A-94AD-93DB961E6FB1}" destId="{8117966F-A0C6-2A45-9BC6-290AA97EB175}" srcOrd="0" destOrd="0" presId="urn:microsoft.com/office/officeart/2005/8/layout/radial3"/>
    <dgm:cxn modelId="{812A3F18-D001-254F-9E88-340D366AD5CC}" srcId="{2921F7E0-5FC6-D74C-81E4-F47EFEFB2EE6}" destId="{BC7817DA-3641-9C4B-BDBA-D139E1B42575}" srcOrd="0" destOrd="0" parTransId="{6910A344-7785-984A-8CA3-0F763572D347}" sibTransId="{397A9EE1-A6F2-7140-AB41-15582326C5A4}"/>
    <dgm:cxn modelId="{13840248-992F-FA42-BEFB-1A5D8C3DC3AE}" srcId="{4E0ED304-E0F2-534B-BA45-50F8CE3BF9CF}" destId="{2921F7E0-5FC6-D74C-81E4-F47EFEFB2EE6}" srcOrd="0" destOrd="0" parTransId="{D9D59889-F5A2-0145-82B7-20A2628077AB}" sibTransId="{7A9F085F-A9DB-2247-B25B-E680CB6D9098}"/>
    <dgm:cxn modelId="{B93AF66F-B073-D741-AEB8-23BCEA177F12}" srcId="{2921F7E0-5FC6-D74C-81E4-F47EFEFB2EE6}" destId="{D7E46D0E-D44B-074A-94AD-93DB961E6FB1}" srcOrd="2" destOrd="0" parTransId="{95C321C2-8879-3541-928C-048AEF6AFA4A}" sibTransId="{B5530911-B590-D44C-90F1-6DCBB016669F}"/>
    <dgm:cxn modelId="{BD75E676-296F-9B41-9884-876AA4E9A43E}" srcId="{2921F7E0-5FC6-D74C-81E4-F47EFEFB2EE6}" destId="{226B6C04-1F47-5040-B4B9-F24B10CB49E7}" srcOrd="3" destOrd="0" parTransId="{D548FA0E-48EF-E24E-A2E3-D0BB481F0366}" sibTransId="{A5339759-9489-F445-A8B8-76F8B3A6BCC6}"/>
    <dgm:cxn modelId="{A5039779-2794-F14A-9DFC-4B196DB4C2E1}" type="presOf" srcId="{BC7817DA-3641-9C4B-BDBA-D139E1B42575}" destId="{33C8D507-6CCE-D54A-BCA7-F3F9233D78A0}" srcOrd="0" destOrd="0" presId="urn:microsoft.com/office/officeart/2005/8/layout/radial3"/>
    <dgm:cxn modelId="{61D50486-71BC-D74C-B9FD-A1E548031AD0}" type="presOf" srcId="{2921F7E0-5FC6-D74C-81E4-F47EFEFB2EE6}" destId="{6ED9D427-7145-7644-A8FD-0A1DB151823B}" srcOrd="0" destOrd="0" presId="urn:microsoft.com/office/officeart/2005/8/layout/radial3"/>
    <dgm:cxn modelId="{74DD34A0-86F0-B94D-8AC8-ABA6B5EEB525}" type="presOf" srcId="{A22DAC33-E9F3-7441-A23A-EF3A0F5560A8}" destId="{1666CBA6-020E-CE4A-A2D3-7397D36C3771}" srcOrd="0" destOrd="0" presId="urn:microsoft.com/office/officeart/2005/8/layout/radial3"/>
    <dgm:cxn modelId="{F5918AD5-9A90-D54A-8953-934364CEB0BC}" type="presOf" srcId="{4E0ED304-E0F2-534B-BA45-50F8CE3BF9CF}" destId="{80342A7E-CAD0-4F4B-BF50-594DE26F96BF}" srcOrd="0" destOrd="0" presId="urn:microsoft.com/office/officeart/2005/8/layout/radial3"/>
    <dgm:cxn modelId="{F12E53F2-9415-DC4B-A726-6876AD090B52}" type="presParOf" srcId="{80342A7E-CAD0-4F4B-BF50-594DE26F96BF}" destId="{71791F90-7558-2F48-9EB0-5E86D1B83AA0}" srcOrd="0" destOrd="0" presId="urn:microsoft.com/office/officeart/2005/8/layout/radial3"/>
    <dgm:cxn modelId="{5FB44FFA-C382-6C49-8ED8-32CD99EBFBD4}" type="presParOf" srcId="{71791F90-7558-2F48-9EB0-5E86D1B83AA0}" destId="{6ED9D427-7145-7644-A8FD-0A1DB151823B}" srcOrd="0" destOrd="0" presId="urn:microsoft.com/office/officeart/2005/8/layout/radial3"/>
    <dgm:cxn modelId="{5009A062-892B-4048-964C-6FF815DE524A}" type="presParOf" srcId="{71791F90-7558-2F48-9EB0-5E86D1B83AA0}" destId="{33C8D507-6CCE-D54A-BCA7-F3F9233D78A0}" srcOrd="1" destOrd="0" presId="urn:microsoft.com/office/officeart/2005/8/layout/radial3"/>
    <dgm:cxn modelId="{9021ECA6-EE01-204F-A4C6-73F07337D347}" type="presParOf" srcId="{71791F90-7558-2F48-9EB0-5E86D1B83AA0}" destId="{1666CBA6-020E-CE4A-A2D3-7397D36C3771}" srcOrd="2" destOrd="0" presId="urn:microsoft.com/office/officeart/2005/8/layout/radial3"/>
    <dgm:cxn modelId="{D987A83A-225E-134F-8F13-A9792613C927}" type="presParOf" srcId="{71791F90-7558-2F48-9EB0-5E86D1B83AA0}" destId="{8117966F-A0C6-2A45-9BC6-290AA97EB175}" srcOrd="3" destOrd="0" presId="urn:microsoft.com/office/officeart/2005/8/layout/radial3"/>
    <dgm:cxn modelId="{B46CA9F2-CAEC-3849-B957-B04A05A7F1DE}" type="presParOf" srcId="{71791F90-7558-2F48-9EB0-5E86D1B83AA0}" destId="{FA6EF58B-B935-5549-BB0B-D52A247B6360}"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0ED304-E0F2-534B-BA45-50F8CE3BF9CF}" type="doc">
      <dgm:prSet loTypeId="urn:microsoft.com/office/officeart/2005/8/layout/radial3" loCatId="" qsTypeId="urn:microsoft.com/office/officeart/2005/8/quickstyle/simple1" qsCatId="simple" csTypeId="urn:microsoft.com/office/officeart/2005/8/colors/accent0_2" csCatId="mainScheme" phldr="1"/>
      <dgm:spPr/>
      <dgm:t>
        <a:bodyPr/>
        <a:lstStyle/>
        <a:p>
          <a:endParaRPr lang="en-US"/>
        </a:p>
      </dgm:t>
    </dgm:pt>
    <dgm:pt modelId="{2921F7E0-5FC6-D74C-81E4-F47EFEFB2EE6}">
      <dgm:prSet phldrT="[Text]" custT="1"/>
      <dgm:spPr/>
      <dgm:t>
        <a:bodyPr/>
        <a:lstStyle/>
        <a:p>
          <a:r>
            <a:rPr lang="en-US" sz="2000" dirty="0" err="1"/>
            <a:t>Estudiante</a:t>
          </a:r>
          <a:r>
            <a:rPr lang="en-US" sz="2000" dirty="0"/>
            <a:t> de El Paso ISD G/T
</a:t>
          </a:r>
        </a:p>
      </dgm:t>
    </dgm:pt>
    <dgm:pt modelId="{D9D59889-F5A2-0145-82B7-20A2628077AB}" type="parTrans" cxnId="{13840248-992F-FA42-BEFB-1A5D8C3DC3AE}">
      <dgm:prSet/>
      <dgm:spPr/>
      <dgm:t>
        <a:bodyPr/>
        <a:lstStyle/>
        <a:p>
          <a:endParaRPr lang="en-US"/>
        </a:p>
      </dgm:t>
    </dgm:pt>
    <dgm:pt modelId="{7A9F085F-A9DB-2247-B25B-E680CB6D9098}" type="sibTrans" cxnId="{13840248-992F-FA42-BEFB-1A5D8C3DC3AE}">
      <dgm:prSet/>
      <dgm:spPr/>
      <dgm:t>
        <a:bodyPr/>
        <a:lstStyle/>
        <a:p>
          <a:endParaRPr lang="en-US"/>
        </a:p>
      </dgm:t>
    </dgm:pt>
    <dgm:pt modelId="{BC7817DA-3641-9C4B-BDBA-D139E1B42575}">
      <dgm:prSet phldrT="[Text]"/>
      <dgm:spPr/>
      <dgm:t>
        <a:bodyPr/>
        <a:lstStyle/>
        <a:p>
          <a:r>
            <a:rPr lang="en-US" dirty="0" err="1"/>
            <a:t>Lectura</a:t>
          </a:r>
          <a:r>
            <a:rPr lang="en-US" dirty="0"/>
            <a:t> de Artes del </a:t>
          </a:r>
          <a:r>
            <a:rPr lang="en-US" dirty="0" err="1"/>
            <a:t>Lenguaje</a:t>
          </a:r>
          <a:r>
            <a:rPr lang="en-US" dirty="0"/>
            <a:t>
</a:t>
          </a:r>
        </a:p>
      </dgm:t>
    </dgm:pt>
    <dgm:pt modelId="{6910A344-7785-984A-8CA3-0F763572D347}" type="parTrans" cxnId="{812A3F18-D001-254F-9E88-340D366AD5CC}">
      <dgm:prSet/>
      <dgm:spPr/>
      <dgm:t>
        <a:bodyPr/>
        <a:lstStyle/>
        <a:p>
          <a:endParaRPr lang="en-US"/>
        </a:p>
      </dgm:t>
    </dgm:pt>
    <dgm:pt modelId="{397A9EE1-A6F2-7140-AB41-15582326C5A4}" type="sibTrans" cxnId="{812A3F18-D001-254F-9E88-340D366AD5CC}">
      <dgm:prSet/>
      <dgm:spPr/>
      <dgm:t>
        <a:bodyPr/>
        <a:lstStyle/>
        <a:p>
          <a:endParaRPr lang="en-US"/>
        </a:p>
      </dgm:t>
    </dgm:pt>
    <dgm:pt modelId="{A22DAC33-E9F3-7441-A23A-EF3A0F5560A8}">
      <dgm:prSet phldrT="[Text]"/>
      <dgm:spPr/>
      <dgm:t>
        <a:bodyPr/>
        <a:lstStyle/>
        <a:p>
          <a:r>
            <a:rPr lang="en-US" dirty="0" err="1"/>
            <a:t>Matemática</a:t>
          </a:r>
          <a:r>
            <a:rPr lang="en-US" dirty="0"/>
            <a:t>
</a:t>
          </a:r>
        </a:p>
      </dgm:t>
    </dgm:pt>
    <dgm:pt modelId="{59425621-C70F-EA41-9F9C-F78CAF7EF6F6}" type="parTrans" cxnId="{0D46FF14-0A8A-5448-A14D-E6BA81CB5114}">
      <dgm:prSet/>
      <dgm:spPr/>
      <dgm:t>
        <a:bodyPr/>
        <a:lstStyle/>
        <a:p>
          <a:endParaRPr lang="en-US"/>
        </a:p>
      </dgm:t>
    </dgm:pt>
    <dgm:pt modelId="{331A3957-2EED-DA4C-8CB7-3841147538D7}" type="sibTrans" cxnId="{0D46FF14-0A8A-5448-A14D-E6BA81CB5114}">
      <dgm:prSet/>
      <dgm:spPr/>
      <dgm:t>
        <a:bodyPr/>
        <a:lstStyle/>
        <a:p>
          <a:endParaRPr lang="en-US"/>
        </a:p>
      </dgm:t>
    </dgm:pt>
    <dgm:pt modelId="{D7E46D0E-D44B-074A-94AD-93DB961E6FB1}">
      <dgm:prSet phldrT="[Text]"/>
      <dgm:spPr/>
      <dgm:t>
        <a:bodyPr/>
        <a:lstStyle/>
        <a:p>
          <a:r>
            <a:rPr lang="en-US" dirty="0" err="1"/>
            <a:t>Ciencia</a:t>
          </a:r>
          <a:r>
            <a:rPr lang="en-US" dirty="0"/>
            <a:t>
</a:t>
          </a:r>
        </a:p>
      </dgm:t>
    </dgm:pt>
    <dgm:pt modelId="{95C321C2-8879-3541-928C-048AEF6AFA4A}" type="parTrans" cxnId="{B93AF66F-B073-D741-AEB8-23BCEA177F12}">
      <dgm:prSet/>
      <dgm:spPr/>
      <dgm:t>
        <a:bodyPr/>
        <a:lstStyle/>
        <a:p>
          <a:endParaRPr lang="en-US"/>
        </a:p>
      </dgm:t>
    </dgm:pt>
    <dgm:pt modelId="{B5530911-B590-D44C-90F1-6DCBB016669F}" type="sibTrans" cxnId="{B93AF66F-B073-D741-AEB8-23BCEA177F12}">
      <dgm:prSet/>
      <dgm:spPr/>
      <dgm:t>
        <a:bodyPr/>
        <a:lstStyle/>
        <a:p>
          <a:endParaRPr lang="en-US"/>
        </a:p>
      </dgm:t>
    </dgm:pt>
    <dgm:pt modelId="{226B6C04-1F47-5040-B4B9-F24B10CB49E7}">
      <dgm:prSet phldrT="[Text]"/>
      <dgm:spPr/>
      <dgm:t>
        <a:bodyPr/>
        <a:lstStyle/>
        <a:p>
          <a:r>
            <a:rPr lang="en-US" dirty="0" err="1"/>
            <a:t>Ciencias</a:t>
          </a:r>
          <a:r>
            <a:rPr lang="en-US" dirty="0"/>
            <a:t> </a:t>
          </a:r>
          <a:r>
            <a:rPr lang="en-US" dirty="0" err="1"/>
            <a:t>sociales</a:t>
          </a:r>
          <a:r>
            <a:rPr lang="en-US" dirty="0"/>
            <a:t>
</a:t>
          </a:r>
        </a:p>
      </dgm:t>
    </dgm:pt>
    <dgm:pt modelId="{D548FA0E-48EF-E24E-A2E3-D0BB481F0366}" type="parTrans" cxnId="{BD75E676-296F-9B41-9884-876AA4E9A43E}">
      <dgm:prSet/>
      <dgm:spPr/>
      <dgm:t>
        <a:bodyPr/>
        <a:lstStyle/>
        <a:p>
          <a:endParaRPr lang="en-US"/>
        </a:p>
      </dgm:t>
    </dgm:pt>
    <dgm:pt modelId="{A5339759-9489-F445-A8B8-76F8B3A6BCC6}" type="sibTrans" cxnId="{BD75E676-296F-9B41-9884-876AA4E9A43E}">
      <dgm:prSet/>
      <dgm:spPr/>
      <dgm:t>
        <a:bodyPr/>
        <a:lstStyle/>
        <a:p>
          <a:endParaRPr lang="en-US"/>
        </a:p>
      </dgm:t>
    </dgm:pt>
    <dgm:pt modelId="{80342A7E-CAD0-4F4B-BF50-594DE26F96BF}" type="pres">
      <dgm:prSet presAssocID="{4E0ED304-E0F2-534B-BA45-50F8CE3BF9CF}" presName="composite" presStyleCnt="0">
        <dgm:presLayoutVars>
          <dgm:chMax val="1"/>
          <dgm:dir/>
          <dgm:resizeHandles val="exact"/>
        </dgm:presLayoutVars>
      </dgm:prSet>
      <dgm:spPr/>
    </dgm:pt>
    <dgm:pt modelId="{71791F90-7558-2F48-9EB0-5E86D1B83AA0}" type="pres">
      <dgm:prSet presAssocID="{4E0ED304-E0F2-534B-BA45-50F8CE3BF9CF}" presName="radial" presStyleCnt="0">
        <dgm:presLayoutVars>
          <dgm:animLvl val="ctr"/>
        </dgm:presLayoutVars>
      </dgm:prSet>
      <dgm:spPr/>
    </dgm:pt>
    <dgm:pt modelId="{6ED9D427-7145-7644-A8FD-0A1DB151823B}" type="pres">
      <dgm:prSet presAssocID="{2921F7E0-5FC6-D74C-81E4-F47EFEFB2EE6}" presName="centerShape" presStyleLbl="vennNode1" presStyleIdx="0" presStyleCnt="5"/>
      <dgm:spPr/>
    </dgm:pt>
    <dgm:pt modelId="{33C8D507-6CCE-D54A-BCA7-F3F9233D78A0}" type="pres">
      <dgm:prSet presAssocID="{BC7817DA-3641-9C4B-BDBA-D139E1B42575}" presName="node" presStyleLbl="vennNode1" presStyleIdx="1" presStyleCnt="5">
        <dgm:presLayoutVars>
          <dgm:bulletEnabled val="1"/>
        </dgm:presLayoutVars>
      </dgm:prSet>
      <dgm:spPr/>
    </dgm:pt>
    <dgm:pt modelId="{1666CBA6-020E-CE4A-A2D3-7397D36C3771}" type="pres">
      <dgm:prSet presAssocID="{A22DAC33-E9F3-7441-A23A-EF3A0F5560A8}" presName="node" presStyleLbl="vennNode1" presStyleIdx="2" presStyleCnt="5" custRadScaleRad="104596" custRadScaleInc="559">
        <dgm:presLayoutVars>
          <dgm:bulletEnabled val="1"/>
        </dgm:presLayoutVars>
      </dgm:prSet>
      <dgm:spPr/>
    </dgm:pt>
    <dgm:pt modelId="{8117966F-A0C6-2A45-9BC6-290AA97EB175}" type="pres">
      <dgm:prSet presAssocID="{D7E46D0E-D44B-074A-94AD-93DB961E6FB1}" presName="node" presStyleLbl="vennNode1" presStyleIdx="3" presStyleCnt="5">
        <dgm:presLayoutVars>
          <dgm:bulletEnabled val="1"/>
        </dgm:presLayoutVars>
      </dgm:prSet>
      <dgm:spPr/>
    </dgm:pt>
    <dgm:pt modelId="{FA6EF58B-B935-5549-BB0B-D52A247B6360}" type="pres">
      <dgm:prSet presAssocID="{226B6C04-1F47-5040-B4B9-F24B10CB49E7}" presName="node" presStyleLbl="vennNode1" presStyleIdx="4" presStyleCnt="5" custRadScaleRad="107351" custRadScaleInc="-545">
        <dgm:presLayoutVars>
          <dgm:bulletEnabled val="1"/>
        </dgm:presLayoutVars>
      </dgm:prSet>
      <dgm:spPr/>
    </dgm:pt>
  </dgm:ptLst>
  <dgm:cxnLst>
    <dgm:cxn modelId="{97737A0D-D281-C246-BC0A-1F54F5EEBA82}" type="presOf" srcId="{226B6C04-1F47-5040-B4B9-F24B10CB49E7}" destId="{FA6EF58B-B935-5549-BB0B-D52A247B6360}" srcOrd="0" destOrd="0" presId="urn:microsoft.com/office/officeart/2005/8/layout/radial3"/>
    <dgm:cxn modelId="{0D46FF14-0A8A-5448-A14D-E6BA81CB5114}" srcId="{2921F7E0-5FC6-D74C-81E4-F47EFEFB2EE6}" destId="{A22DAC33-E9F3-7441-A23A-EF3A0F5560A8}" srcOrd="1" destOrd="0" parTransId="{59425621-C70F-EA41-9F9C-F78CAF7EF6F6}" sibTransId="{331A3957-2EED-DA4C-8CB7-3841147538D7}"/>
    <dgm:cxn modelId="{7FD3B816-A5AC-FD49-B44B-5E9F14C458F4}" type="presOf" srcId="{D7E46D0E-D44B-074A-94AD-93DB961E6FB1}" destId="{8117966F-A0C6-2A45-9BC6-290AA97EB175}" srcOrd="0" destOrd="0" presId="urn:microsoft.com/office/officeart/2005/8/layout/radial3"/>
    <dgm:cxn modelId="{812A3F18-D001-254F-9E88-340D366AD5CC}" srcId="{2921F7E0-5FC6-D74C-81E4-F47EFEFB2EE6}" destId="{BC7817DA-3641-9C4B-BDBA-D139E1B42575}" srcOrd="0" destOrd="0" parTransId="{6910A344-7785-984A-8CA3-0F763572D347}" sibTransId="{397A9EE1-A6F2-7140-AB41-15582326C5A4}"/>
    <dgm:cxn modelId="{13840248-992F-FA42-BEFB-1A5D8C3DC3AE}" srcId="{4E0ED304-E0F2-534B-BA45-50F8CE3BF9CF}" destId="{2921F7E0-5FC6-D74C-81E4-F47EFEFB2EE6}" srcOrd="0" destOrd="0" parTransId="{D9D59889-F5A2-0145-82B7-20A2628077AB}" sibTransId="{7A9F085F-A9DB-2247-B25B-E680CB6D9098}"/>
    <dgm:cxn modelId="{B93AF66F-B073-D741-AEB8-23BCEA177F12}" srcId="{2921F7E0-5FC6-D74C-81E4-F47EFEFB2EE6}" destId="{D7E46D0E-D44B-074A-94AD-93DB961E6FB1}" srcOrd="2" destOrd="0" parTransId="{95C321C2-8879-3541-928C-048AEF6AFA4A}" sibTransId="{B5530911-B590-D44C-90F1-6DCBB016669F}"/>
    <dgm:cxn modelId="{BD75E676-296F-9B41-9884-876AA4E9A43E}" srcId="{2921F7E0-5FC6-D74C-81E4-F47EFEFB2EE6}" destId="{226B6C04-1F47-5040-B4B9-F24B10CB49E7}" srcOrd="3" destOrd="0" parTransId="{D548FA0E-48EF-E24E-A2E3-D0BB481F0366}" sibTransId="{A5339759-9489-F445-A8B8-76F8B3A6BCC6}"/>
    <dgm:cxn modelId="{A5039779-2794-F14A-9DFC-4B196DB4C2E1}" type="presOf" srcId="{BC7817DA-3641-9C4B-BDBA-D139E1B42575}" destId="{33C8D507-6CCE-D54A-BCA7-F3F9233D78A0}" srcOrd="0" destOrd="0" presId="urn:microsoft.com/office/officeart/2005/8/layout/radial3"/>
    <dgm:cxn modelId="{61D50486-71BC-D74C-B9FD-A1E548031AD0}" type="presOf" srcId="{2921F7E0-5FC6-D74C-81E4-F47EFEFB2EE6}" destId="{6ED9D427-7145-7644-A8FD-0A1DB151823B}" srcOrd="0" destOrd="0" presId="urn:microsoft.com/office/officeart/2005/8/layout/radial3"/>
    <dgm:cxn modelId="{74DD34A0-86F0-B94D-8AC8-ABA6B5EEB525}" type="presOf" srcId="{A22DAC33-E9F3-7441-A23A-EF3A0F5560A8}" destId="{1666CBA6-020E-CE4A-A2D3-7397D36C3771}" srcOrd="0" destOrd="0" presId="urn:microsoft.com/office/officeart/2005/8/layout/radial3"/>
    <dgm:cxn modelId="{F5918AD5-9A90-D54A-8953-934364CEB0BC}" type="presOf" srcId="{4E0ED304-E0F2-534B-BA45-50F8CE3BF9CF}" destId="{80342A7E-CAD0-4F4B-BF50-594DE26F96BF}" srcOrd="0" destOrd="0" presId="urn:microsoft.com/office/officeart/2005/8/layout/radial3"/>
    <dgm:cxn modelId="{F12E53F2-9415-DC4B-A726-6876AD090B52}" type="presParOf" srcId="{80342A7E-CAD0-4F4B-BF50-594DE26F96BF}" destId="{71791F90-7558-2F48-9EB0-5E86D1B83AA0}" srcOrd="0" destOrd="0" presId="urn:microsoft.com/office/officeart/2005/8/layout/radial3"/>
    <dgm:cxn modelId="{5FB44FFA-C382-6C49-8ED8-32CD99EBFBD4}" type="presParOf" srcId="{71791F90-7558-2F48-9EB0-5E86D1B83AA0}" destId="{6ED9D427-7145-7644-A8FD-0A1DB151823B}" srcOrd="0" destOrd="0" presId="urn:microsoft.com/office/officeart/2005/8/layout/radial3"/>
    <dgm:cxn modelId="{5009A062-892B-4048-964C-6FF815DE524A}" type="presParOf" srcId="{71791F90-7558-2F48-9EB0-5E86D1B83AA0}" destId="{33C8D507-6CCE-D54A-BCA7-F3F9233D78A0}" srcOrd="1" destOrd="0" presId="urn:microsoft.com/office/officeart/2005/8/layout/radial3"/>
    <dgm:cxn modelId="{9021ECA6-EE01-204F-A4C6-73F07337D347}" type="presParOf" srcId="{71791F90-7558-2F48-9EB0-5E86D1B83AA0}" destId="{1666CBA6-020E-CE4A-A2D3-7397D36C3771}" srcOrd="2" destOrd="0" presId="urn:microsoft.com/office/officeart/2005/8/layout/radial3"/>
    <dgm:cxn modelId="{D987A83A-225E-134F-8F13-A9792613C927}" type="presParOf" srcId="{71791F90-7558-2F48-9EB0-5E86D1B83AA0}" destId="{8117966F-A0C6-2A45-9BC6-290AA97EB175}" srcOrd="3" destOrd="0" presId="urn:microsoft.com/office/officeart/2005/8/layout/radial3"/>
    <dgm:cxn modelId="{B46CA9F2-CAEC-3849-B957-B04A05A7F1DE}" type="presParOf" srcId="{71791F90-7558-2F48-9EB0-5E86D1B83AA0}" destId="{FA6EF58B-B935-5549-BB0B-D52A247B6360}" srcOrd="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C67B14-53F3-FA46-AC0D-29CD2AEC4D2A}" type="doc">
      <dgm:prSet loTypeId="urn:microsoft.com/office/officeart/2005/8/layout/process1" loCatId="" qsTypeId="urn:microsoft.com/office/officeart/2005/8/quickstyle/simple1" qsCatId="simple" csTypeId="urn:microsoft.com/office/officeart/2005/8/colors/accent0_1" csCatId="mainScheme" phldr="1"/>
      <dgm:spPr/>
    </dgm:pt>
    <dgm:pt modelId="{3F909AB3-40B1-EF4A-94B4-3ABF376B97A4}">
      <dgm:prSet phldrT="[Text]"/>
      <dgm:spPr/>
      <dgm:t>
        <a:bodyPr/>
        <a:lstStyle/>
        <a:p>
          <a:pPr algn="l"/>
          <a:r>
            <a:rPr lang="en-US" dirty="0"/>
            <a:t>Referrals can be accepted from parent(s), community members, and/or school staff. Referrals can also come from peers or self-referral if a district provides this opportunity. A district may also choose to use a common assessment test score referral. **All Kindergarten students will be considered for G/T testing. Testing and placement must be done by February. </a:t>
          </a:r>
        </a:p>
      </dgm:t>
    </dgm:pt>
    <dgm:pt modelId="{4564198E-35B9-BD47-882E-BDD153331963}" type="parTrans" cxnId="{D6DC2249-B222-6D42-86CB-FA89AB11E549}">
      <dgm:prSet/>
      <dgm:spPr/>
      <dgm:t>
        <a:bodyPr/>
        <a:lstStyle/>
        <a:p>
          <a:endParaRPr lang="en-US"/>
        </a:p>
      </dgm:t>
    </dgm:pt>
    <dgm:pt modelId="{19485769-1649-6D4D-A914-D7CF499D2A06}" type="sibTrans" cxnId="{D6DC2249-B222-6D42-86CB-FA89AB11E549}">
      <dgm:prSet/>
      <dgm:spPr/>
      <dgm:t>
        <a:bodyPr/>
        <a:lstStyle/>
        <a:p>
          <a:endParaRPr lang="en-US"/>
        </a:p>
      </dgm:t>
    </dgm:pt>
    <dgm:pt modelId="{1FD9AE61-A15F-154F-9DE9-071640D78EDC}">
      <dgm:prSet phldrT="[Text]"/>
      <dgm:spPr/>
      <dgm:t>
        <a:bodyPr/>
        <a:lstStyle/>
        <a:p>
          <a:pPr algn="l"/>
          <a:r>
            <a:rPr lang="en-US" dirty="0"/>
            <a:t>District or campus G/T trained committee composed of 3 or more members review the data to determine eligibility for best service options for assessed students. </a:t>
          </a:r>
        </a:p>
      </dgm:t>
    </dgm:pt>
    <dgm:pt modelId="{DD1F73EB-008A-CD4D-816D-BE49C3B62A35}" type="parTrans" cxnId="{A98804E7-D976-A045-B349-DE7F51499BD4}">
      <dgm:prSet/>
      <dgm:spPr/>
      <dgm:t>
        <a:bodyPr/>
        <a:lstStyle/>
        <a:p>
          <a:endParaRPr lang="en-US"/>
        </a:p>
      </dgm:t>
    </dgm:pt>
    <dgm:pt modelId="{B3CF6642-E2FB-A14A-9358-A425383DF2A1}" type="sibTrans" cxnId="{A98804E7-D976-A045-B349-DE7F51499BD4}">
      <dgm:prSet/>
      <dgm:spPr/>
      <dgm:t>
        <a:bodyPr/>
        <a:lstStyle/>
        <a:p>
          <a:endParaRPr lang="en-US"/>
        </a:p>
      </dgm:t>
    </dgm:pt>
    <dgm:pt modelId="{82E98981-1F70-E24C-9708-189F7211FF24}">
      <dgm:prSet phldrT="[Text]"/>
      <dgm:spPr/>
      <dgm:t>
        <a:bodyPr/>
        <a:lstStyle/>
        <a:p>
          <a:r>
            <a:rPr lang="en-US" dirty="0"/>
            <a:t>Screening results are shared with parents and parent permission requested for qualifying students. </a:t>
          </a:r>
        </a:p>
      </dgm:t>
    </dgm:pt>
    <dgm:pt modelId="{34EE3D94-2A98-1747-A7B4-9FC7F04CAA9D}" type="parTrans" cxnId="{FEAC674F-EE87-904F-A6C9-D134596B6CF1}">
      <dgm:prSet/>
      <dgm:spPr/>
      <dgm:t>
        <a:bodyPr/>
        <a:lstStyle/>
        <a:p>
          <a:endParaRPr lang="en-US"/>
        </a:p>
      </dgm:t>
    </dgm:pt>
    <dgm:pt modelId="{2035CD3B-20B1-F046-8213-C45765E49AF2}" type="sibTrans" cxnId="{FEAC674F-EE87-904F-A6C9-D134596B6CF1}">
      <dgm:prSet/>
      <dgm:spPr/>
      <dgm:t>
        <a:bodyPr/>
        <a:lstStyle/>
        <a:p>
          <a:endParaRPr lang="en-US"/>
        </a:p>
      </dgm:t>
    </dgm:pt>
    <dgm:pt modelId="{8A8D8A83-0D61-F847-8379-537C8B5F6CE5}">
      <dgm:prSet/>
      <dgm:spPr/>
      <dgm:t>
        <a:bodyPr/>
        <a:lstStyle/>
        <a:p>
          <a:r>
            <a:rPr lang="en-US" dirty="0"/>
            <a:t>Qualified students' participants in the approved program options of the LEA.</a:t>
          </a:r>
        </a:p>
      </dgm:t>
    </dgm:pt>
    <dgm:pt modelId="{A152AE6D-240D-5F44-AE1D-7D49C11F44B3}" type="parTrans" cxnId="{A1458E2B-50DD-134A-8413-666DD3F062E5}">
      <dgm:prSet/>
      <dgm:spPr/>
      <dgm:t>
        <a:bodyPr/>
        <a:lstStyle/>
        <a:p>
          <a:endParaRPr lang="en-US"/>
        </a:p>
      </dgm:t>
    </dgm:pt>
    <dgm:pt modelId="{ED2E7E13-831C-A24D-AB51-319D104BC92B}" type="sibTrans" cxnId="{A1458E2B-50DD-134A-8413-666DD3F062E5}">
      <dgm:prSet/>
      <dgm:spPr/>
      <dgm:t>
        <a:bodyPr/>
        <a:lstStyle/>
        <a:p>
          <a:endParaRPr lang="en-US"/>
        </a:p>
      </dgm:t>
    </dgm:pt>
    <dgm:pt modelId="{CA075908-0954-D248-85DA-25D52E9997C3}" type="pres">
      <dgm:prSet presAssocID="{16C67B14-53F3-FA46-AC0D-29CD2AEC4D2A}" presName="Name0" presStyleCnt="0">
        <dgm:presLayoutVars>
          <dgm:dir/>
          <dgm:resizeHandles val="exact"/>
        </dgm:presLayoutVars>
      </dgm:prSet>
      <dgm:spPr/>
    </dgm:pt>
    <dgm:pt modelId="{25EF273E-BC23-3241-BE24-D71502BBAF27}" type="pres">
      <dgm:prSet presAssocID="{3F909AB3-40B1-EF4A-94B4-3ABF376B97A4}" presName="node" presStyleLbl="node1" presStyleIdx="0" presStyleCnt="4">
        <dgm:presLayoutVars>
          <dgm:bulletEnabled val="1"/>
        </dgm:presLayoutVars>
      </dgm:prSet>
      <dgm:spPr/>
    </dgm:pt>
    <dgm:pt modelId="{8866B192-3438-9E47-A0E2-DE2809572878}" type="pres">
      <dgm:prSet presAssocID="{19485769-1649-6D4D-A914-D7CF499D2A06}" presName="sibTrans" presStyleLbl="sibTrans2D1" presStyleIdx="0" presStyleCnt="3"/>
      <dgm:spPr/>
    </dgm:pt>
    <dgm:pt modelId="{DC82A3A4-C791-D448-AB9C-C22118B69B6B}" type="pres">
      <dgm:prSet presAssocID="{19485769-1649-6D4D-A914-D7CF499D2A06}" presName="connectorText" presStyleLbl="sibTrans2D1" presStyleIdx="0" presStyleCnt="3"/>
      <dgm:spPr/>
    </dgm:pt>
    <dgm:pt modelId="{638371CE-5413-2140-ADE6-54D85610CDC2}" type="pres">
      <dgm:prSet presAssocID="{1FD9AE61-A15F-154F-9DE9-071640D78EDC}" presName="node" presStyleLbl="node1" presStyleIdx="1" presStyleCnt="4">
        <dgm:presLayoutVars>
          <dgm:bulletEnabled val="1"/>
        </dgm:presLayoutVars>
      </dgm:prSet>
      <dgm:spPr/>
    </dgm:pt>
    <dgm:pt modelId="{59DA5A05-C755-9B41-B774-99B58213FB9C}" type="pres">
      <dgm:prSet presAssocID="{B3CF6642-E2FB-A14A-9358-A425383DF2A1}" presName="sibTrans" presStyleLbl="sibTrans2D1" presStyleIdx="1" presStyleCnt="3"/>
      <dgm:spPr/>
    </dgm:pt>
    <dgm:pt modelId="{4F6FFF83-8912-0648-9C48-6EECBABA2F6D}" type="pres">
      <dgm:prSet presAssocID="{B3CF6642-E2FB-A14A-9358-A425383DF2A1}" presName="connectorText" presStyleLbl="sibTrans2D1" presStyleIdx="1" presStyleCnt="3"/>
      <dgm:spPr/>
    </dgm:pt>
    <dgm:pt modelId="{69400F69-4C06-8641-86BC-F6C64F046641}" type="pres">
      <dgm:prSet presAssocID="{82E98981-1F70-E24C-9708-189F7211FF24}" presName="node" presStyleLbl="node1" presStyleIdx="2" presStyleCnt="4">
        <dgm:presLayoutVars>
          <dgm:bulletEnabled val="1"/>
        </dgm:presLayoutVars>
      </dgm:prSet>
      <dgm:spPr/>
    </dgm:pt>
    <dgm:pt modelId="{29F76794-85A1-AA49-92B7-468DDFA80478}" type="pres">
      <dgm:prSet presAssocID="{2035CD3B-20B1-F046-8213-C45765E49AF2}" presName="sibTrans" presStyleLbl="sibTrans2D1" presStyleIdx="2" presStyleCnt="3"/>
      <dgm:spPr/>
    </dgm:pt>
    <dgm:pt modelId="{FAFC1BF9-1F3C-F24E-833D-42894899EA15}" type="pres">
      <dgm:prSet presAssocID="{2035CD3B-20B1-F046-8213-C45765E49AF2}" presName="connectorText" presStyleLbl="sibTrans2D1" presStyleIdx="2" presStyleCnt="3"/>
      <dgm:spPr/>
    </dgm:pt>
    <dgm:pt modelId="{640CAB9D-EA33-FF4C-BF19-9F440B4D5E52}" type="pres">
      <dgm:prSet presAssocID="{8A8D8A83-0D61-F847-8379-537C8B5F6CE5}" presName="node" presStyleLbl="node1" presStyleIdx="3" presStyleCnt="4">
        <dgm:presLayoutVars>
          <dgm:bulletEnabled val="1"/>
        </dgm:presLayoutVars>
      </dgm:prSet>
      <dgm:spPr/>
    </dgm:pt>
  </dgm:ptLst>
  <dgm:cxnLst>
    <dgm:cxn modelId="{3F1C5C07-1909-1D46-83F0-D7447EBF01D8}" type="presOf" srcId="{2035CD3B-20B1-F046-8213-C45765E49AF2}" destId="{29F76794-85A1-AA49-92B7-468DDFA80478}" srcOrd="0" destOrd="0" presId="urn:microsoft.com/office/officeart/2005/8/layout/process1"/>
    <dgm:cxn modelId="{6650680A-2DE3-674C-819C-CF3BF0684C62}" type="presOf" srcId="{3F909AB3-40B1-EF4A-94B4-3ABF376B97A4}" destId="{25EF273E-BC23-3241-BE24-D71502BBAF27}" srcOrd="0" destOrd="0" presId="urn:microsoft.com/office/officeart/2005/8/layout/process1"/>
    <dgm:cxn modelId="{E327DD0A-E7E3-FC40-A690-99873E962E33}" type="presOf" srcId="{19485769-1649-6D4D-A914-D7CF499D2A06}" destId="{8866B192-3438-9E47-A0E2-DE2809572878}" srcOrd="0" destOrd="0" presId="urn:microsoft.com/office/officeart/2005/8/layout/process1"/>
    <dgm:cxn modelId="{A1458E2B-50DD-134A-8413-666DD3F062E5}" srcId="{16C67B14-53F3-FA46-AC0D-29CD2AEC4D2A}" destId="{8A8D8A83-0D61-F847-8379-537C8B5F6CE5}" srcOrd="3" destOrd="0" parTransId="{A152AE6D-240D-5F44-AE1D-7D49C11F44B3}" sibTransId="{ED2E7E13-831C-A24D-AB51-319D104BC92B}"/>
    <dgm:cxn modelId="{763AD245-A33F-7941-BBAA-21831B25F587}" type="presOf" srcId="{16C67B14-53F3-FA46-AC0D-29CD2AEC4D2A}" destId="{CA075908-0954-D248-85DA-25D52E9997C3}" srcOrd="0" destOrd="0" presId="urn:microsoft.com/office/officeart/2005/8/layout/process1"/>
    <dgm:cxn modelId="{D6DC2249-B222-6D42-86CB-FA89AB11E549}" srcId="{16C67B14-53F3-FA46-AC0D-29CD2AEC4D2A}" destId="{3F909AB3-40B1-EF4A-94B4-3ABF376B97A4}" srcOrd="0" destOrd="0" parTransId="{4564198E-35B9-BD47-882E-BDD153331963}" sibTransId="{19485769-1649-6D4D-A914-D7CF499D2A06}"/>
    <dgm:cxn modelId="{FEAC674F-EE87-904F-A6C9-D134596B6CF1}" srcId="{16C67B14-53F3-FA46-AC0D-29CD2AEC4D2A}" destId="{82E98981-1F70-E24C-9708-189F7211FF24}" srcOrd="2" destOrd="0" parTransId="{34EE3D94-2A98-1747-A7B4-9FC7F04CAA9D}" sibTransId="{2035CD3B-20B1-F046-8213-C45765E49AF2}"/>
    <dgm:cxn modelId="{8C6ED189-9591-0844-962F-EE48FF819FF3}" type="presOf" srcId="{1FD9AE61-A15F-154F-9DE9-071640D78EDC}" destId="{638371CE-5413-2140-ADE6-54D85610CDC2}" srcOrd="0" destOrd="0" presId="urn:microsoft.com/office/officeart/2005/8/layout/process1"/>
    <dgm:cxn modelId="{134836A0-AB9D-BC40-8444-5E6F7570509C}" type="presOf" srcId="{8A8D8A83-0D61-F847-8379-537C8B5F6CE5}" destId="{640CAB9D-EA33-FF4C-BF19-9F440B4D5E52}" srcOrd="0" destOrd="0" presId="urn:microsoft.com/office/officeart/2005/8/layout/process1"/>
    <dgm:cxn modelId="{75A64EB7-EE51-5F46-8D5D-FB53B1A142CA}" type="presOf" srcId="{B3CF6642-E2FB-A14A-9358-A425383DF2A1}" destId="{59DA5A05-C755-9B41-B774-99B58213FB9C}" srcOrd="0" destOrd="0" presId="urn:microsoft.com/office/officeart/2005/8/layout/process1"/>
    <dgm:cxn modelId="{E1A171D7-9A3A-1E48-8244-B0D4935A6C99}" type="presOf" srcId="{B3CF6642-E2FB-A14A-9358-A425383DF2A1}" destId="{4F6FFF83-8912-0648-9C48-6EECBABA2F6D}" srcOrd="1" destOrd="0" presId="urn:microsoft.com/office/officeart/2005/8/layout/process1"/>
    <dgm:cxn modelId="{37A040D8-F69D-CD44-981D-9E2865FA84ED}" type="presOf" srcId="{2035CD3B-20B1-F046-8213-C45765E49AF2}" destId="{FAFC1BF9-1F3C-F24E-833D-42894899EA15}" srcOrd="1" destOrd="0" presId="urn:microsoft.com/office/officeart/2005/8/layout/process1"/>
    <dgm:cxn modelId="{A98804E7-D976-A045-B349-DE7F51499BD4}" srcId="{16C67B14-53F3-FA46-AC0D-29CD2AEC4D2A}" destId="{1FD9AE61-A15F-154F-9DE9-071640D78EDC}" srcOrd="1" destOrd="0" parTransId="{DD1F73EB-008A-CD4D-816D-BE49C3B62A35}" sibTransId="{B3CF6642-E2FB-A14A-9358-A425383DF2A1}"/>
    <dgm:cxn modelId="{9AB864F5-749C-1F4F-84CE-3A1AC6D112CA}" type="presOf" srcId="{82E98981-1F70-E24C-9708-189F7211FF24}" destId="{69400F69-4C06-8641-86BC-F6C64F046641}" srcOrd="0" destOrd="0" presId="urn:microsoft.com/office/officeart/2005/8/layout/process1"/>
    <dgm:cxn modelId="{D2FC30FF-8DC4-BD4D-ADB3-BFC64F1630B4}" type="presOf" srcId="{19485769-1649-6D4D-A914-D7CF499D2A06}" destId="{DC82A3A4-C791-D448-AB9C-C22118B69B6B}" srcOrd="1" destOrd="0" presId="urn:microsoft.com/office/officeart/2005/8/layout/process1"/>
    <dgm:cxn modelId="{70A7AF5E-C2E5-0849-83DB-EB55D7DECFC5}" type="presParOf" srcId="{CA075908-0954-D248-85DA-25D52E9997C3}" destId="{25EF273E-BC23-3241-BE24-D71502BBAF27}" srcOrd="0" destOrd="0" presId="urn:microsoft.com/office/officeart/2005/8/layout/process1"/>
    <dgm:cxn modelId="{1BDC19A4-219D-A743-9DDD-918D045B0C6C}" type="presParOf" srcId="{CA075908-0954-D248-85DA-25D52E9997C3}" destId="{8866B192-3438-9E47-A0E2-DE2809572878}" srcOrd="1" destOrd="0" presId="urn:microsoft.com/office/officeart/2005/8/layout/process1"/>
    <dgm:cxn modelId="{EC1744BC-94EC-044C-B4C1-292CEF277484}" type="presParOf" srcId="{8866B192-3438-9E47-A0E2-DE2809572878}" destId="{DC82A3A4-C791-D448-AB9C-C22118B69B6B}" srcOrd="0" destOrd="0" presId="urn:microsoft.com/office/officeart/2005/8/layout/process1"/>
    <dgm:cxn modelId="{A038B4E6-8F06-2D46-969F-55109B00D9C9}" type="presParOf" srcId="{CA075908-0954-D248-85DA-25D52E9997C3}" destId="{638371CE-5413-2140-ADE6-54D85610CDC2}" srcOrd="2" destOrd="0" presId="urn:microsoft.com/office/officeart/2005/8/layout/process1"/>
    <dgm:cxn modelId="{009AEB37-D960-8943-858D-FF3FB2B5DE92}" type="presParOf" srcId="{CA075908-0954-D248-85DA-25D52E9997C3}" destId="{59DA5A05-C755-9B41-B774-99B58213FB9C}" srcOrd="3" destOrd="0" presId="urn:microsoft.com/office/officeart/2005/8/layout/process1"/>
    <dgm:cxn modelId="{AACC2373-EFD9-4B4A-8AA4-B2E49297D754}" type="presParOf" srcId="{59DA5A05-C755-9B41-B774-99B58213FB9C}" destId="{4F6FFF83-8912-0648-9C48-6EECBABA2F6D}" srcOrd="0" destOrd="0" presId="urn:microsoft.com/office/officeart/2005/8/layout/process1"/>
    <dgm:cxn modelId="{50AF73B5-4ECF-B54E-B225-47B7CA6B4D4D}" type="presParOf" srcId="{CA075908-0954-D248-85DA-25D52E9997C3}" destId="{69400F69-4C06-8641-86BC-F6C64F046641}" srcOrd="4" destOrd="0" presId="urn:microsoft.com/office/officeart/2005/8/layout/process1"/>
    <dgm:cxn modelId="{9ABB0B4D-4F2A-174B-B112-04056DF19101}" type="presParOf" srcId="{CA075908-0954-D248-85DA-25D52E9997C3}" destId="{29F76794-85A1-AA49-92B7-468DDFA80478}" srcOrd="5" destOrd="0" presId="urn:microsoft.com/office/officeart/2005/8/layout/process1"/>
    <dgm:cxn modelId="{9799CA52-A650-5240-B899-4129404B6E9D}" type="presParOf" srcId="{29F76794-85A1-AA49-92B7-468DDFA80478}" destId="{FAFC1BF9-1F3C-F24E-833D-42894899EA15}" srcOrd="0" destOrd="0" presId="urn:microsoft.com/office/officeart/2005/8/layout/process1"/>
    <dgm:cxn modelId="{2F324733-3EC6-5F40-9176-A981832D19DA}" type="presParOf" srcId="{CA075908-0954-D248-85DA-25D52E9997C3}" destId="{640CAB9D-EA33-FF4C-BF19-9F440B4D5E52}"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C67B14-53F3-FA46-AC0D-29CD2AEC4D2A}" type="doc">
      <dgm:prSet loTypeId="urn:microsoft.com/office/officeart/2005/8/layout/process1" loCatId="" qsTypeId="urn:microsoft.com/office/officeart/2005/8/quickstyle/simple1" qsCatId="simple" csTypeId="urn:microsoft.com/office/officeart/2005/8/colors/accent0_1" csCatId="mainScheme" phldr="1"/>
      <dgm:spPr/>
      <dgm:t>
        <a:bodyPr/>
        <a:lstStyle/>
        <a:p>
          <a:endParaRPr lang="en-US"/>
        </a:p>
      </dgm:t>
    </dgm:pt>
    <dgm:pt modelId="{3F909AB3-40B1-EF4A-94B4-3ABF376B97A4}">
      <dgm:prSet phldrT="[Text]"/>
      <dgm:spPr/>
      <dgm:t>
        <a:bodyPr/>
        <a:lstStyle/>
        <a:p>
          <a:pPr algn="l"/>
          <a:r>
            <a:rPr lang="es-ES" dirty="0"/>
            <a:t>Se pueden aceptar recomendaciones de los padres, miembros de la comunidad y / o personal escolar. Las recomendaciones también pueden provenir de compañeros o ser una auto recomendación, si un distrito brinda esta oportunidad. El distrito también puede optar por utilizar una prueba de evaluación común con referencia de puntuación.</a:t>
          </a:r>
        </a:p>
        <a:p>
          <a:pPr algn="l"/>
          <a:r>
            <a:rPr lang="es-ES" dirty="0"/>
            <a:t>** Todos los estudiantes de </a:t>
          </a:r>
          <a:r>
            <a:rPr lang="es-ES" dirty="0" err="1"/>
            <a:t>kinder</a:t>
          </a:r>
          <a:r>
            <a:rPr lang="es-ES" dirty="0"/>
            <a:t> serán considerados para las pruebas (GT). Las pruebas y la ubicación deben realizarse antes de febrero.</a:t>
          </a:r>
          <a:endParaRPr lang="en-US" dirty="0"/>
        </a:p>
      </dgm:t>
    </dgm:pt>
    <dgm:pt modelId="{4564198E-35B9-BD47-882E-BDD153331963}" type="parTrans" cxnId="{D6DC2249-B222-6D42-86CB-FA89AB11E549}">
      <dgm:prSet/>
      <dgm:spPr/>
      <dgm:t>
        <a:bodyPr/>
        <a:lstStyle/>
        <a:p>
          <a:endParaRPr lang="en-US"/>
        </a:p>
      </dgm:t>
    </dgm:pt>
    <dgm:pt modelId="{19485769-1649-6D4D-A914-D7CF499D2A06}" type="sibTrans" cxnId="{D6DC2249-B222-6D42-86CB-FA89AB11E549}">
      <dgm:prSet/>
      <dgm:spPr/>
      <dgm:t>
        <a:bodyPr/>
        <a:lstStyle/>
        <a:p>
          <a:endParaRPr lang="en-US"/>
        </a:p>
      </dgm:t>
    </dgm:pt>
    <dgm:pt modelId="{1FD9AE61-A15F-154F-9DE9-071640D78EDC}">
      <dgm:prSet phldrT="[Text]"/>
      <dgm:spPr/>
      <dgm:t>
        <a:bodyPr/>
        <a:lstStyle/>
        <a:p>
          <a:pPr algn="l"/>
          <a:r>
            <a:rPr lang="es-ES" dirty="0"/>
            <a:t>El comité capacitado en G / T del distrito o del campus compuesto por 3 o más miembros revisa los datos para determinar la elegibilidad para las mejores opciones de servicios para los estudiantes evaluados</a:t>
          </a:r>
          <a:r>
            <a:rPr lang="en-US" dirty="0"/>
            <a:t>. </a:t>
          </a:r>
        </a:p>
      </dgm:t>
    </dgm:pt>
    <dgm:pt modelId="{DD1F73EB-008A-CD4D-816D-BE49C3B62A35}" type="parTrans" cxnId="{A98804E7-D976-A045-B349-DE7F51499BD4}">
      <dgm:prSet/>
      <dgm:spPr/>
      <dgm:t>
        <a:bodyPr/>
        <a:lstStyle/>
        <a:p>
          <a:endParaRPr lang="en-US"/>
        </a:p>
      </dgm:t>
    </dgm:pt>
    <dgm:pt modelId="{B3CF6642-E2FB-A14A-9358-A425383DF2A1}" type="sibTrans" cxnId="{A98804E7-D976-A045-B349-DE7F51499BD4}">
      <dgm:prSet/>
      <dgm:spPr/>
      <dgm:t>
        <a:bodyPr/>
        <a:lstStyle/>
        <a:p>
          <a:endParaRPr lang="en-US"/>
        </a:p>
      </dgm:t>
    </dgm:pt>
    <dgm:pt modelId="{82E98981-1F70-E24C-9708-189F7211FF24}">
      <dgm:prSet phldrT="[Text]"/>
      <dgm:spPr/>
      <dgm:t>
        <a:bodyPr/>
        <a:lstStyle/>
        <a:p>
          <a:pPr algn="l"/>
          <a:r>
            <a:rPr lang="es-ES" dirty="0"/>
            <a:t>Los resultados de la evaluación se comparten con los padres y se solicita el permiso para los estudiantes que califican</a:t>
          </a:r>
          <a:r>
            <a:rPr lang="en-US" dirty="0"/>
            <a:t>. </a:t>
          </a:r>
        </a:p>
      </dgm:t>
    </dgm:pt>
    <dgm:pt modelId="{34EE3D94-2A98-1747-A7B4-9FC7F04CAA9D}" type="parTrans" cxnId="{FEAC674F-EE87-904F-A6C9-D134596B6CF1}">
      <dgm:prSet/>
      <dgm:spPr/>
      <dgm:t>
        <a:bodyPr/>
        <a:lstStyle/>
        <a:p>
          <a:endParaRPr lang="en-US"/>
        </a:p>
      </dgm:t>
    </dgm:pt>
    <dgm:pt modelId="{2035CD3B-20B1-F046-8213-C45765E49AF2}" type="sibTrans" cxnId="{FEAC674F-EE87-904F-A6C9-D134596B6CF1}">
      <dgm:prSet/>
      <dgm:spPr/>
      <dgm:t>
        <a:bodyPr/>
        <a:lstStyle/>
        <a:p>
          <a:endParaRPr lang="en-US"/>
        </a:p>
      </dgm:t>
    </dgm:pt>
    <dgm:pt modelId="{8A8D8A83-0D61-F847-8379-537C8B5F6CE5}">
      <dgm:prSet/>
      <dgm:spPr/>
      <dgm:t>
        <a:bodyPr/>
        <a:lstStyle/>
        <a:p>
          <a:pPr algn="l"/>
          <a:r>
            <a:rPr lang="es-ES" dirty="0"/>
            <a:t>Los estudiantes calificados participan en las opciones de programas aprobados por la LEA</a:t>
          </a:r>
          <a:r>
            <a:rPr lang="en-US" dirty="0"/>
            <a:t>.</a:t>
          </a:r>
        </a:p>
      </dgm:t>
    </dgm:pt>
    <dgm:pt modelId="{A152AE6D-240D-5F44-AE1D-7D49C11F44B3}" type="parTrans" cxnId="{A1458E2B-50DD-134A-8413-666DD3F062E5}">
      <dgm:prSet/>
      <dgm:spPr/>
      <dgm:t>
        <a:bodyPr/>
        <a:lstStyle/>
        <a:p>
          <a:endParaRPr lang="en-US"/>
        </a:p>
      </dgm:t>
    </dgm:pt>
    <dgm:pt modelId="{ED2E7E13-831C-A24D-AB51-319D104BC92B}" type="sibTrans" cxnId="{A1458E2B-50DD-134A-8413-666DD3F062E5}">
      <dgm:prSet/>
      <dgm:spPr/>
      <dgm:t>
        <a:bodyPr/>
        <a:lstStyle/>
        <a:p>
          <a:endParaRPr lang="en-US"/>
        </a:p>
      </dgm:t>
    </dgm:pt>
    <dgm:pt modelId="{CA075908-0954-D248-85DA-25D52E9997C3}" type="pres">
      <dgm:prSet presAssocID="{16C67B14-53F3-FA46-AC0D-29CD2AEC4D2A}" presName="Name0" presStyleCnt="0">
        <dgm:presLayoutVars>
          <dgm:dir/>
          <dgm:resizeHandles val="exact"/>
        </dgm:presLayoutVars>
      </dgm:prSet>
      <dgm:spPr/>
    </dgm:pt>
    <dgm:pt modelId="{25EF273E-BC23-3241-BE24-D71502BBAF27}" type="pres">
      <dgm:prSet presAssocID="{3F909AB3-40B1-EF4A-94B4-3ABF376B97A4}" presName="node" presStyleLbl="node1" presStyleIdx="0" presStyleCnt="4">
        <dgm:presLayoutVars>
          <dgm:bulletEnabled val="1"/>
        </dgm:presLayoutVars>
      </dgm:prSet>
      <dgm:spPr/>
    </dgm:pt>
    <dgm:pt modelId="{8866B192-3438-9E47-A0E2-DE2809572878}" type="pres">
      <dgm:prSet presAssocID="{19485769-1649-6D4D-A914-D7CF499D2A06}" presName="sibTrans" presStyleLbl="sibTrans2D1" presStyleIdx="0" presStyleCnt="3"/>
      <dgm:spPr/>
    </dgm:pt>
    <dgm:pt modelId="{DC82A3A4-C791-D448-AB9C-C22118B69B6B}" type="pres">
      <dgm:prSet presAssocID="{19485769-1649-6D4D-A914-D7CF499D2A06}" presName="connectorText" presStyleLbl="sibTrans2D1" presStyleIdx="0" presStyleCnt="3"/>
      <dgm:spPr/>
    </dgm:pt>
    <dgm:pt modelId="{638371CE-5413-2140-ADE6-54D85610CDC2}" type="pres">
      <dgm:prSet presAssocID="{1FD9AE61-A15F-154F-9DE9-071640D78EDC}" presName="node" presStyleLbl="node1" presStyleIdx="1" presStyleCnt="4">
        <dgm:presLayoutVars>
          <dgm:bulletEnabled val="1"/>
        </dgm:presLayoutVars>
      </dgm:prSet>
      <dgm:spPr/>
    </dgm:pt>
    <dgm:pt modelId="{59DA5A05-C755-9B41-B774-99B58213FB9C}" type="pres">
      <dgm:prSet presAssocID="{B3CF6642-E2FB-A14A-9358-A425383DF2A1}" presName="sibTrans" presStyleLbl="sibTrans2D1" presStyleIdx="1" presStyleCnt="3"/>
      <dgm:spPr/>
    </dgm:pt>
    <dgm:pt modelId="{4F6FFF83-8912-0648-9C48-6EECBABA2F6D}" type="pres">
      <dgm:prSet presAssocID="{B3CF6642-E2FB-A14A-9358-A425383DF2A1}" presName="connectorText" presStyleLbl="sibTrans2D1" presStyleIdx="1" presStyleCnt="3"/>
      <dgm:spPr/>
    </dgm:pt>
    <dgm:pt modelId="{69400F69-4C06-8641-86BC-F6C64F046641}" type="pres">
      <dgm:prSet presAssocID="{82E98981-1F70-E24C-9708-189F7211FF24}" presName="node" presStyleLbl="node1" presStyleIdx="2" presStyleCnt="4">
        <dgm:presLayoutVars>
          <dgm:bulletEnabled val="1"/>
        </dgm:presLayoutVars>
      </dgm:prSet>
      <dgm:spPr/>
    </dgm:pt>
    <dgm:pt modelId="{29F76794-85A1-AA49-92B7-468DDFA80478}" type="pres">
      <dgm:prSet presAssocID="{2035CD3B-20B1-F046-8213-C45765E49AF2}" presName="sibTrans" presStyleLbl="sibTrans2D1" presStyleIdx="2" presStyleCnt="3"/>
      <dgm:spPr/>
    </dgm:pt>
    <dgm:pt modelId="{FAFC1BF9-1F3C-F24E-833D-42894899EA15}" type="pres">
      <dgm:prSet presAssocID="{2035CD3B-20B1-F046-8213-C45765E49AF2}" presName="connectorText" presStyleLbl="sibTrans2D1" presStyleIdx="2" presStyleCnt="3"/>
      <dgm:spPr/>
    </dgm:pt>
    <dgm:pt modelId="{640CAB9D-EA33-FF4C-BF19-9F440B4D5E52}" type="pres">
      <dgm:prSet presAssocID="{8A8D8A83-0D61-F847-8379-537C8B5F6CE5}" presName="node" presStyleLbl="node1" presStyleIdx="3" presStyleCnt="4">
        <dgm:presLayoutVars>
          <dgm:bulletEnabled val="1"/>
        </dgm:presLayoutVars>
      </dgm:prSet>
      <dgm:spPr/>
    </dgm:pt>
  </dgm:ptLst>
  <dgm:cxnLst>
    <dgm:cxn modelId="{3F1C5C07-1909-1D46-83F0-D7447EBF01D8}" type="presOf" srcId="{2035CD3B-20B1-F046-8213-C45765E49AF2}" destId="{29F76794-85A1-AA49-92B7-468DDFA80478}" srcOrd="0" destOrd="0" presId="urn:microsoft.com/office/officeart/2005/8/layout/process1"/>
    <dgm:cxn modelId="{6650680A-2DE3-674C-819C-CF3BF0684C62}" type="presOf" srcId="{3F909AB3-40B1-EF4A-94B4-3ABF376B97A4}" destId="{25EF273E-BC23-3241-BE24-D71502BBAF27}" srcOrd="0" destOrd="0" presId="urn:microsoft.com/office/officeart/2005/8/layout/process1"/>
    <dgm:cxn modelId="{E327DD0A-E7E3-FC40-A690-99873E962E33}" type="presOf" srcId="{19485769-1649-6D4D-A914-D7CF499D2A06}" destId="{8866B192-3438-9E47-A0E2-DE2809572878}" srcOrd="0" destOrd="0" presId="urn:microsoft.com/office/officeart/2005/8/layout/process1"/>
    <dgm:cxn modelId="{A1458E2B-50DD-134A-8413-666DD3F062E5}" srcId="{16C67B14-53F3-FA46-AC0D-29CD2AEC4D2A}" destId="{8A8D8A83-0D61-F847-8379-537C8B5F6CE5}" srcOrd="3" destOrd="0" parTransId="{A152AE6D-240D-5F44-AE1D-7D49C11F44B3}" sibTransId="{ED2E7E13-831C-A24D-AB51-319D104BC92B}"/>
    <dgm:cxn modelId="{763AD245-A33F-7941-BBAA-21831B25F587}" type="presOf" srcId="{16C67B14-53F3-FA46-AC0D-29CD2AEC4D2A}" destId="{CA075908-0954-D248-85DA-25D52E9997C3}" srcOrd="0" destOrd="0" presId="urn:microsoft.com/office/officeart/2005/8/layout/process1"/>
    <dgm:cxn modelId="{D6DC2249-B222-6D42-86CB-FA89AB11E549}" srcId="{16C67B14-53F3-FA46-AC0D-29CD2AEC4D2A}" destId="{3F909AB3-40B1-EF4A-94B4-3ABF376B97A4}" srcOrd="0" destOrd="0" parTransId="{4564198E-35B9-BD47-882E-BDD153331963}" sibTransId="{19485769-1649-6D4D-A914-D7CF499D2A06}"/>
    <dgm:cxn modelId="{FEAC674F-EE87-904F-A6C9-D134596B6CF1}" srcId="{16C67B14-53F3-FA46-AC0D-29CD2AEC4D2A}" destId="{82E98981-1F70-E24C-9708-189F7211FF24}" srcOrd="2" destOrd="0" parTransId="{34EE3D94-2A98-1747-A7B4-9FC7F04CAA9D}" sibTransId="{2035CD3B-20B1-F046-8213-C45765E49AF2}"/>
    <dgm:cxn modelId="{8C6ED189-9591-0844-962F-EE48FF819FF3}" type="presOf" srcId="{1FD9AE61-A15F-154F-9DE9-071640D78EDC}" destId="{638371CE-5413-2140-ADE6-54D85610CDC2}" srcOrd="0" destOrd="0" presId="urn:microsoft.com/office/officeart/2005/8/layout/process1"/>
    <dgm:cxn modelId="{134836A0-AB9D-BC40-8444-5E6F7570509C}" type="presOf" srcId="{8A8D8A83-0D61-F847-8379-537C8B5F6CE5}" destId="{640CAB9D-EA33-FF4C-BF19-9F440B4D5E52}" srcOrd="0" destOrd="0" presId="urn:microsoft.com/office/officeart/2005/8/layout/process1"/>
    <dgm:cxn modelId="{75A64EB7-EE51-5F46-8D5D-FB53B1A142CA}" type="presOf" srcId="{B3CF6642-E2FB-A14A-9358-A425383DF2A1}" destId="{59DA5A05-C755-9B41-B774-99B58213FB9C}" srcOrd="0" destOrd="0" presId="urn:microsoft.com/office/officeart/2005/8/layout/process1"/>
    <dgm:cxn modelId="{E1A171D7-9A3A-1E48-8244-B0D4935A6C99}" type="presOf" srcId="{B3CF6642-E2FB-A14A-9358-A425383DF2A1}" destId="{4F6FFF83-8912-0648-9C48-6EECBABA2F6D}" srcOrd="1" destOrd="0" presId="urn:microsoft.com/office/officeart/2005/8/layout/process1"/>
    <dgm:cxn modelId="{37A040D8-F69D-CD44-981D-9E2865FA84ED}" type="presOf" srcId="{2035CD3B-20B1-F046-8213-C45765E49AF2}" destId="{FAFC1BF9-1F3C-F24E-833D-42894899EA15}" srcOrd="1" destOrd="0" presId="urn:microsoft.com/office/officeart/2005/8/layout/process1"/>
    <dgm:cxn modelId="{A98804E7-D976-A045-B349-DE7F51499BD4}" srcId="{16C67B14-53F3-FA46-AC0D-29CD2AEC4D2A}" destId="{1FD9AE61-A15F-154F-9DE9-071640D78EDC}" srcOrd="1" destOrd="0" parTransId="{DD1F73EB-008A-CD4D-816D-BE49C3B62A35}" sibTransId="{B3CF6642-E2FB-A14A-9358-A425383DF2A1}"/>
    <dgm:cxn modelId="{9AB864F5-749C-1F4F-84CE-3A1AC6D112CA}" type="presOf" srcId="{82E98981-1F70-E24C-9708-189F7211FF24}" destId="{69400F69-4C06-8641-86BC-F6C64F046641}" srcOrd="0" destOrd="0" presId="urn:microsoft.com/office/officeart/2005/8/layout/process1"/>
    <dgm:cxn modelId="{D2FC30FF-8DC4-BD4D-ADB3-BFC64F1630B4}" type="presOf" srcId="{19485769-1649-6D4D-A914-D7CF499D2A06}" destId="{DC82A3A4-C791-D448-AB9C-C22118B69B6B}" srcOrd="1" destOrd="0" presId="urn:microsoft.com/office/officeart/2005/8/layout/process1"/>
    <dgm:cxn modelId="{70A7AF5E-C2E5-0849-83DB-EB55D7DECFC5}" type="presParOf" srcId="{CA075908-0954-D248-85DA-25D52E9997C3}" destId="{25EF273E-BC23-3241-BE24-D71502BBAF27}" srcOrd="0" destOrd="0" presId="urn:microsoft.com/office/officeart/2005/8/layout/process1"/>
    <dgm:cxn modelId="{1BDC19A4-219D-A743-9DDD-918D045B0C6C}" type="presParOf" srcId="{CA075908-0954-D248-85DA-25D52E9997C3}" destId="{8866B192-3438-9E47-A0E2-DE2809572878}" srcOrd="1" destOrd="0" presId="urn:microsoft.com/office/officeart/2005/8/layout/process1"/>
    <dgm:cxn modelId="{EC1744BC-94EC-044C-B4C1-292CEF277484}" type="presParOf" srcId="{8866B192-3438-9E47-A0E2-DE2809572878}" destId="{DC82A3A4-C791-D448-AB9C-C22118B69B6B}" srcOrd="0" destOrd="0" presId="urn:microsoft.com/office/officeart/2005/8/layout/process1"/>
    <dgm:cxn modelId="{A038B4E6-8F06-2D46-969F-55109B00D9C9}" type="presParOf" srcId="{CA075908-0954-D248-85DA-25D52E9997C3}" destId="{638371CE-5413-2140-ADE6-54D85610CDC2}" srcOrd="2" destOrd="0" presId="urn:microsoft.com/office/officeart/2005/8/layout/process1"/>
    <dgm:cxn modelId="{009AEB37-D960-8943-858D-FF3FB2B5DE92}" type="presParOf" srcId="{CA075908-0954-D248-85DA-25D52E9997C3}" destId="{59DA5A05-C755-9B41-B774-99B58213FB9C}" srcOrd="3" destOrd="0" presId="urn:microsoft.com/office/officeart/2005/8/layout/process1"/>
    <dgm:cxn modelId="{AACC2373-EFD9-4B4A-8AA4-B2E49297D754}" type="presParOf" srcId="{59DA5A05-C755-9B41-B774-99B58213FB9C}" destId="{4F6FFF83-8912-0648-9C48-6EECBABA2F6D}" srcOrd="0" destOrd="0" presId="urn:microsoft.com/office/officeart/2005/8/layout/process1"/>
    <dgm:cxn modelId="{50AF73B5-4ECF-B54E-B225-47B7CA6B4D4D}" type="presParOf" srcId="{CA075908-0954-D248-85DA-25D52E9997C3}" destId="{69400F69-4C06-8641-86BC-F6C64F046641}" srcOrd="4" destOrd="0" presId="urn:microsoft.com/office/officeart/2005/8/layout/process1"/>
    <dgm:cxn modelId="{9ABB0B4D-4F2A-174B-B112-04056DF19101}" type="presParOf" srcId="{CA075908-0954-D248-85DA-25D52E9997C3}" destId="{29F76794-85A1-AA49-92B7-468DDFA80478}" srcOrd="5" destOrd="0" presId="urn:microsoft.com/office/officeart/2005/8/layout/process1"/>
    <dgm:cxn modelId="{9799CA52-A650-5240-B899-4129404B6E9D}" type="presParOf" srcId="{29F76794-85A1-AA49-92B7-468DDFA80478}" destId="{FAFC1BF9-1F3C-F24E-833D-42894899EA15}" srcOrd="0" destOrd="0" presId="urn:microsoft.com/office/officeart/2005/8/layout/process1"/>
    <dgm:cxn modelId="{2F324733-3EC6-5F40-9176-A981832D19DA}" type="presParOf" srcId="{CA075908-0954-D248-85DA-25D52E9997C3}" destId="{640CAB9D-EA33-FF4C-BF19-9F440B4D5E52}"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9D427-7145-7644-A8FD-0A1DB151823B}">
      <dsp:nvSpPr>
        <dsp:cNvPr id="0" name=""/>
        <dsp:cNvSpPr/>
      </dsp:nvSpPr>
      <dsp:spPr>
        <a:xfrm>
          <a:off x="2109609" y="889475"/>
          <a:ext cx="2215886" cy="2215886"/>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El Paso ISD G/T Student</a:t>
          </a:r>
        </a:p>
      </dsp:txBody>
      <dsp:txXfrm>
        <a:off x="2434118" y="1213984"/>
        <a:ext cx="1566868" cy="1566868"/>
      </dsp:txXfrm>
    </dsp:sp>
    <dsp:sp modelId="{33C8D507-6CCE-D54A-BCA7-F3F9233D78A0}">
      <dsp:nvSpPr>
        <dsp:cNvPr id="0" name=""/>
        <dsp:cNvSpPr/>
      </dsp:nvSpPr>
      <dsp:spPr>
        <a:xfrm>
          <a:off x="2663581" y="395"/>
          <a:ext cx="1107943" cy="1107943"/>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Reading Language Arts</a:t>
          </a:r>
        </a:p>
      </dsp:txBody>
      <dsp:txXfrm>
        <a:off x="2825835" y="162649"/>
        <a:ext cx="783435" cy="783435"/>
      </dsp:txXfrm>
    </dsp:sp>
    <dsp:sp modelId="{1666CBA6-020E-CE4A-A2D3-7397D36C3771}">
      <dsp:nvSpPr>
        <dsp:cNvPr id="0" name=""/>
        <dsp:cNvSpPr/>
      </dsp:nvSpPr>
      <dsp:spPr>
        <a:xfrm>
          <a:off x="4106633" y="1443447"/>
          <a:ext cx="1107943" cy="1107943"/>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Math</a:t>
          </a:r>
        </a:p>
      </dsp:txBody>
      <dsp:txXfrm>
        <a:off x="4268887" y="1605701"/>
        <a:ext cx="783435" cy="783435"/>
      </dsp:txXfrm>
    </dsp:sp>
    <dsp:sp modelId="{8117966F-A0C6-2A45-9BC6-290AA97EB175}">
      <dsp:nvSpPr>
        <dsp:cNvPr id="0" name=""/>
        <dsp:cNvSpPr/>
      </dsp:nvSpPr>
      <dsp:spPr>
        <a:xfrm>
          <a:off x="2663581" y="2886499"/>
          <a:ext cx="1107943" cy="1107943"/>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Science</a:t>
          </a:r>
        </a:p>
      </dsp:txBody>
      <dsp:txXfrm>
        <a:off x="2825835" y="3048753"/>
        <a:ext cx="783435" cy="783435"/>
      </dsp:txXfrm>
    </dsp:sp>
    <dsp:sp modelId="{FA6EF58B-B935-5549-BB0B-D52A247B6360}">
      <dsp:nvSpPr>
        <dsp:cNvPr id="0" name=""/>
        <dsp:cNvSpPr/>
      </dsp:nvSpPr>
      <dsp:spPr>
        <a:xfrm>
          <a:off x="1220529" y="1443447"/>
          <a:ext cx="1107943" cy="1107943"/>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Social Studies</a:t>
          </a:r>
        </a:p>
      </dsp:txBody>
      <dsp:txXfrm>
        <a:off x="1382783" y="1605701"/>
        <a:ext cx="783435" cy="7834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9D427-7145-7644-A8FD-0A1DB151823B}">
      <dsp:nvSpPr>
        <dsp:cNvPr id="0" name=""/>
        <dsp:cNvSpPr/>
      </dsp:nvSpPr>
      <dsp:spPr>
        <a:xfrm>
          <a:off x="2109609" y="889475"/>
          <a:ext cx="2215886" cy="2215886"/>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Estudiante</a:t>
          </a:r>
          <a:r>
            <a:rPr lang="en-US" sz="2000" kern="1200" dirty="0"/>
            <a:t> de El Paso ISD G/T
</a:t>
          </a:r>
        </a:p>
      </dsp:txBody>
      <dsp:txXfrm>
        <a:off x="2434118" y="1213984"/>
        <a:ext cx="1566868" cy="1566868"/>
      </dsp:txXfrm>
    </dsp:sp>
    <dsp:sp modelId="{33C8D507-6CCE-D54A-BCA7-F3F9233D78A0}">
      <dsp:nvSpPr>
        <dsp:cNvPr id="0" name=""/>
        <dsp:cNvSpPr/>
      </dsp:nvSpPr>
      <dsp:spPr>
        <a:xfrm>
          <a:off x="2663581" y="395"/>
          <a:ext cx="1107943" cy="1107943"/>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Lectura</a:t>
          </a:r>
          <a:r>
            <a:rPr lang="en-US" sz="1100" kern="1200" dirty="0"/>
            <a:t> de Artes del </a:t>
          </a:r>
          <a:r>
            <a:rPr lang="en-US" sz="1100" kern="1200" dirty="0" err="1"/>
            <a:t>Lenguaje</a:t>
          </a:r>
          <a:r>
            <a:rPr lang="en-US" sz="1100" kern="1200" dirty="0"/>
            <a:t>
</a:t>
          </a:r>
        </a:p>
      </dsp:txBody>
      <dsp:txXfrm>
        <a:off x="2825835" y="162649"/>
        <a:ext cx="783435" cy="783435"/>
      </dsp:txXfrm>
    </dsp:sp>
    <dsp:sp modelId="{1666CBA6-020E-CE4A-A2D3-7397D36C3771}">
      <dsp:nvSpPr>
        <dsp:cNvPr id="0" name=""/>
        <dsp:cNvSpPr/>
      </dsp:nvSpPr>
      <dsp:spPr>
        <a:xfrm>
          <a:off x="4172897" y="1456700"/>
          <a:ext cx="1107943" cy="1107943"/>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Matemática</a:t>
          </a:r>
          <a:r>
            <a:rPr lang="en-US" sz="1100" kern="1200" dirty="0"/>
            <a:t>
</a:t>
          </a:r>
        </a:p>
      </dsp:txBody>
      <dsp:txXfrm>
        <a:off x="4335151" y="1618954"/>
        <a:ext cx="783435" cy="783435"/>
      </dsp:txXfrm>
    </dsp:sp>
    <dsp:sp modelId="{8117966F-A0C6-2A45-9BC6-290AA97EB175}">
      <dsp:nvSpPr>
        <dsp:cNvPr id="0" name=""/>
        <dsp:cNvSpPr/>
      </dsp:nvSpPr>
      <dsp:spPr>
        <a:xfrm>
          <a:off x="2663581" y="2886499"/>
          <a:ext cx="1107943" cy="1107943"/>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Ciencia</a:t>
          </a:r>
          <a:r>
            <a:rPr lang="en-US" sz="1100" kern="1200" dirty="0"/>
            <a:t>
</a:t>
          </a:r>
        </a:p>
      </dsp:txBody>
      <dsp:txXfrm>
        <a:off x="2825835" y="3048753"/>
        <a:ext cx="783435" cy="783435"/>
      </dsp:txXfrm>
    </dsp:sp>
    <dsp:sp modelId="{FA6EF58B-B935-5549-BB0B-D52A247B6360}">
      <dsp:nvSpPr>
        <dsp:cNvPr id="0" name=""/>
        <dsp:cNvSpPr/>
      </dsp:nvSpPr>
      <dsp:spPr>
        <a:xfrm>
          <a:off x="1114507" y="1456709"/>
          <a:ext cx="1107943" cy="1107943"/>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Ciencias</a:t>
          </a:r>
          <a:r>
            <a:rPr lang="en-US" sz="1100" kern="1200" dirty="0"/>
            <a:t> </a:t>
          </a:r>
          <a:r>
            <a:rPr lang="en-US" sz="1100" kern="1200" dirty="0" err="1"/>
            <a:t>sociales</a:t>
          </a:r>
          <a:r>
            <a:rPr lang="en-US" sz="1100" kern="1200" dirty="0"/>
            <a:t>
</a:t>
          </a:r>
        </a:p>
      </dsp:txBody>
      <dsp:txXfrm>
        <a:off x="1276761" y="1618963"/>
        <a:ext cx="783435" cy="7834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F273E-BC23-3241-BE24-D71502BBAF27}">
      <dsp:nvSpPr>
        <dsp:cNvPr id="0" name=""/>
        <dsp:cNvSpPr/>
      </dsp:nvSpPr>
      <dsp:spPr>
        <a:xfrm>
          <a:off x="4728" y="1011948"/>
          <a:ext cx="2067418" cy="263595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Referrals can be accepted from parent(s), community members, and/or school staff. Referrals can also come from peers or self-referral if a district provides this opportunity. A district may also choose to use a common assessment test score referral. **All Kindergarten students will be considered for G/T testing. Testing and placement must be done by February. </a:t>
          </a:r>
        </a:p>
      </dsp:txBody>
      <dsp:txXfrm>
        <a:off x="65281" y="1072501"/>
        <a:ext cx="1946312" cy="2514852"/>
      </dsp:txXfrm>
    </dsp:sp>
    <dsp:sp modelId="{8866B192-3438-9E47-A0E2-DE2809572878}">
      <dsp:nvSpPr>
        <dsp:cNvPr id="0" name=""/>
        <dsp:cNvSpPr/>
      </dsp:nvSpPr>
      <dsp:spPr>
        <a:xfrm>
          <a:off x="2278888" y="2073568"/>
          <a:ext cx="438292" cy="51271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278888" y="2176112"/>
        <a:ext cx="306804" cy="307631"/>
      </dsp:txXfrm>
    </dsp:sp>
    <dsp:sp modelId="{638371CE-5413-2140-ADE6-54D85610CDC2}">
      <dsp:nvSpPr>
        <dsp:cNvPr id="0" name=""/>
        <dsp:cNvSpPr/>
      </dsp:nvSpPr>
      <dsp:spPr>
        <a:xfrm>
          <a:off x="2899114" y="1011948"/>
          <a:ext cx="2067418" cy="263595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District or campus G/T trained committee composed of 3 or more members review the data to determine eligibility for best service options for assessed students. </a:t>
          </a:r>
        </a:p>
      </dsp:txBody>
      <dsp:txXfrm>
        <a:off x="2959667" y="1072501"/>
        <a:ext cx="1946312" cy="2514852"/>
      </dsp:txXfrm>
    </dsp:sp>
    <dsp:sp modelId="{59DA5A05-C755-9B41-B774-99B58213FB9C}">
      <dsp:nvSpPr>
        <dsp:cNvPr id="0" name=""/>
        <dsp:cNvSpPr/>
      </dsp:nvSpPr>
      <dsp:spPr>
        <a:xfrm>
          <a:off x="5173274" y="2073568"/>
          <a:ext cx="438292" cy="51271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173274" y="2176112"/>
        <a:ext cx="306804" cy="307631"/>
      </dsp:txXfrm>
    </dsp:sp>
    <dsp:sp modelId="{69400F69-4C06-8641-86BC-F6C64F046641}">
      <dsp:nvSpPr>
        <dsp:cNvPr id="0" name=""/>
        <dsp:cNvSpPr/>
      </dsp:nvSpPr>
      <dsp:spPr>
        <a:xfrm>
          <a:off x="5793500" y="1011948"/>
          <a:ext cx="2067418" cy="263595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Screening results are shared with parents and parent permission requested for qualifying students. </a:t>
          </a:r>
        </a:p>
      </dsp:txBody>
      <dsp:txXfrm>
        <a:off x="5854053" y="1072501"/>
        <a:ext cx="1946312" cy="2514852"/>
      </dsp:txXfrm>
    </dsp:sp>
    <dsp:sp modelId="{29F76794-85A1-AA49-92B7-468DDFA80478}">
      <dsp:nvSpPr>
        <dsp:cNvPr id="0" name=""/>
        <dsp:cNvSpPr/>
      </dsp:nvSpPr>
      <dsp:spPr>
        <a:xfrm>
          <a:off x="8067660" y="2073568"/>
          <a:ext cx="438292" cy="51271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067660" y="2176112"/>
        <a:ext cx="306804" cy="307631"/>
      </dsp:txXfrm>
    </dsp:sp>
    <dsp:sp modelId="{640CAB9D-EA33-FF4C-BF19-9F440B4D5E52}">
      <dsp:nvSpPr>
        <dsp:cNvPr id="0" name=""/>
        <dsp:cNvSpPr/>
      </dsp:nvSpPr>
      <dsp:spPr>
        <a:xfrm>
          <a:off x="8687886" y="1011948"/>
          <a:ext cx="2067418" cy="263595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Qualified students' participants in the approved program options of the LEA.</a:t>
          </a:r>
        </a:p>
      </dsp:txBody>
      <dsp:txXfrm>
        <a:off x="8748439" y="1072501"/>
        <a:ext cx="1946312" cy="25148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F273E-BC23-3241-BE24-D71502BBAF27}">
      <dsp:nvSpPr>
        <dsp:cNvPr id="0" name=""/>
        <dsp:cNvSpPr/>
      </dsp:nvSpPr>
      <dsp:spPr>
        <a:xfrm>
          <a:off x="4728" y="808437"/>
          <a:ext cx="2067418" cy="304298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Se pueden aceptar recomendaciones de los padres, miembros de la comunidad y / o personal escolar. Las recomendaciones también pueden provenir de compañeros o ser una auto recomendación, si un distrito brinda esta oportunidad. El distrito también puede optar por utilizar una prueba de evaluación común con referencia de puntuación.</a:t>
          </a:r>
        </a:p>
        <a:p>
          <a:pPr marL="0" lvl="0" indent="0" algn="l" defTabSz="488950">
            <a:lnSpc>
              <a:spcPct val="90000"/>
            </a:lnSpc>
            <a:spcBef>
              <a:spcPct val="0"/>
            </a:spcBef>
            <a:spcAft>
              <a:spcPct val="35000"/>
            </a:spcAft>
            <a:buNone/>
          </a:pPr>
          <a:r>
            <a:rPr lang="es-ES" sz="1100" kern="1200" dirty="0"/>
            <a:t>** Todos los estudiantes de </a:t>
          </a:r>
          <a:r>
            <a:rPr lang="es-ES" sz="1100" kern="1200" dirty="0" err="1"/>
            <a:t>kinder</a:t>
          </a:r>
          <a:r>
            <a:rPr lang="es-ES" sz="1100" kern="1200" dirty="0"/>
            <a:t> serán considerados para las pruebas (GT). Las pruebas y la ubicación deben realizarse antes de febrero.</a:t>
          </a:r>
          <a:endParaRPr lang="en-US" sz="1100" kern="1200" dirty="0"/>
        </a:p>
      </dsp:txBody>
      <dsp:txXfrm>
        <a:off x="65281" y="868990"/>
        <a:ext cx="1946312" cy="2921875"/>
      </dsp:txXfrm>
    </dsp:sp>
    <dsp:sp modelId="{8866B192-3438-9E47-A0E2-DE2809572878}">
      <dsp:nvSpPr>
        <dsp:cNvPr id="0" name=""/>
        <dsp:cNvSpPr/>
      </dsp:nvSpPr>
      <dsp:spPr>
        <a:xfrm>
          <a:off x="2278888" y="2073568"/>
          <a:ext cx="438292" cy="51271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78888" y="2176112"/>
        <a:ext cx="306804" cy="307631"/>
      </dsp:txXfrm>
    </dsp:sp>
    <dsp:sp modelId="{638371CE-5413-2140-ADE6-54D85610CDC2}">
      <dsp:nvSpPr>
        <dsp:cNvPr id="0" name=""/>
        <dsp:cNvSpPr/>
      </dsp:nvSpPr>
      <dsp:spPr>
        <a:xfrm>
          <a:off x="2899114" y="808437"/>
          <a:ext cx="2067418" cy="304298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El comité capacitado en G / T del distrito o del campus compuesto por 3 o más miembros revisa los datos para determinar la elegibilidad para las mejores opciones de servicios para los estudiantes evaluados</a:t>
          </a:r>
          <a:r>
            <a:rPr lang="en-US" sz="1100" kern="1200" dirty="0"/>
            <a:t>. </a:t>
          </a:r>
        </a:p>
      </dsp:txBody>
      <dsp:txXfrm>
        <a:off x="2959667" y="868990"/>
        <a:ext cx="1946312" cy="2921875"/>
      </dsp:txXfrm>
    </dsp:sp>
    <dsp:sp modelId="{59DA5A05-C755-9B41-B774-99B58213FB9C}">
      <dsp:nvSpPr>
        <dsp:cNvPr id="0" name=""/>
        <dsp:cNvSpPr/>
      </dsp:nvSpPr>
      <dsp:spPr>
        <a:xfrm>
          <a:off x="5173274" y="2073568"/>
          <a:ext cx="438292" cy="51271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173274" y="2176112"/>
        <a:ext cx="306804" cy="307631"/>
      </dsp:txXfrm>
    </dsp:sp>
    <dsp:sp modelId="{69400F69-4C06-8641-86BC-F6C64F046641}">
      <dsp:nvSpPr>
        <dsp:cNvPr id="0" name=""/>
        <dsp:cNvSpPr/>
      </dsp:nvSpPr>
      <dsp:spPr>
        <a:xfrm>
          <a:off x="5793500" y="808437"/>
          <a:ext cx="2067418" cy="304298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Los resultados de la evaluación se comparten con los padres y se solicita el permiso para los estudiantes que califican</a:t>
          </a:r>
          <a:r>
            <a:rPr lang="en-US" sz="1100" kern="1200" dirty="0"/>
            <a:t>. </a:t>
          </a:r>
        </a:p>
      </dsp:txBody>
      <dsp:txXfrm>
        <a:off x="5854053" y="868990"/>
        <a:ext cx="1946312" cy="2921875"/>
      </dsp:txXfrm>
    </dsp:sp>
    <dsp:sp modelId="{29F76794-85A1-AA49-92B7-468DDFA80478}">
      <dsp:nvSpPr>
        <dsp:cNvPr id="0" name=""/>
        <dsp:cNvSpPr/>
      </dsp:nvSpPr>
      <dsp:spPr>
        <a:xfrm>
          <a:off x="8067660" y="2073568"/>
          <a:ext cx="438292" cy="512719"/>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8067660" y="2176112"/>
        <a:ext cx="306804" cy="307631"/>
      </dsp:txXfrm>
    </dsp:sp>
    <dsp:sp modelId="{640CAB9D-EA33-FF4C-BF19-9F440B4D5E52}">
      <dsp:nvSpPr>
        <dsp:cNvPr id="0" name=""/>
        <dsp:cNvSpPr/>
      </dsp:nvSpPr>
      <dsp:spPr>
        <a:xfrm>
          <a:off x="8687886" y="808437"/>
          <a:ext cx="2067418" cy="304298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s-ES" sz="1100" kern="1200" dirty="0"/>
            <a:t>Los estudiantes calificados participan en las opciones de programas aprobados por la LEA</a:t>
          </a:r>
          <a:r>
            <a:rPr lang="en-US" sz="1100" kern="1200" dirty="0"/>
            <a:t>.</a:t>
          </a:r>
        </a:p>
      </dsp:txBody>
      <dsp:txXfrm>
        <a:off x="8748439" y="868990"/>
        <a:ext cx="1946312" cy="292187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BD2AD-1724-4208-98CD-317DD161E6F6}" type="datetimeFigureOut">
              <a:t>9/19/22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7042AC-5EA5-4C31-B6CE-A852C35F9C3E}" type="slidenum">
              <a:t>‹#›</a:t>
            </a:fld>
            <a:endParaRPr lang="en-US"/>
          </a:p>
        </p:txBody>
      </p:sp>
    </p:spTree>
    <p:extLst>
      <p:ext uri="{BB962C8B-B14F-4D97-AF65-F5344CB8AC3E}">
        <p14:creationId xmlns:p14="http://schemas.microsoft.com/office/powerpoint/2010/main" val="1415300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B10ED-48F3-4ABB-8404-2D539F0CB082}" type="slidenum">
              <a:rPr lang="en-US" smtClean="0"/>
              <a:t>1</a:t>
            </a:fld>
            <a:endParaRPr lang="en-US"/>
          </a:p>
        </p:txBody>
      </p:sp>
    </p:spTree>
    <p:extLst>
      <p:ext uri="{BB962C8B-B14F-4D97-AF65-F5344CB8AC3E}">
        <p14:creationId xmlns:p14="http://schemas.microsoft.com/office/powerpoint/2010/main" val="2614015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3F71B8A-FF51-2F45-B886-E436E0D75EF6}" type="datetimeFigureOut">
              <a:rPr lang="en-US" smtClean="0"/>
              <a:t>9/19/22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3BFB47B-9587-3540-98AB-FF6D8E8EB917}" type="slidenum">
              <a:rPr lang="en-US" smtClean="0"/>
              <a:t>‹#›</a:t>
            </a:fld>
            <a:endParaRPr lang="en-US"/>
          </a:p>
        </p:txBody>
      </p:sp>
    </p:spTree>
    <p:extLst>
      <p:ext uri="{BB962C8B-B14F-4D97-AF65-F5344CB8AC3E}">
        <p14:creationId xmlns:p14="http://schemas.microsoft.com/office/powerpoint/2010/main" val="585376172"/>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3F71B8A-FF51-2F45-B886-E436E0D75EF6}" type="datetimeFigureOut">
              <a:rPr lang="en-US" smtClean="0"/>
              <a:t>9/19/22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3BFB47B-9587-3540-98AB-FF6D8E8EB917}" type="slidenum">
              <a:rPr lang="en-US" smtClean="0"/>
              <a:t>‹#›</a:t>
            </a:fld>
            <a:endParaRPr lang="en-US"/>
          </a:p>
        </p:txBody>
      </p:sp>
    </p:spTree>
    <p:extLst>
      <p:ext uri="{BB962C8B-B14F-4D97-AF65-F5344CB8AC3E}">
        <p14:creationId xmlns:p14="http://schemas.microsoft.com/office/powerpoint/2010/main" val="1507521693"/>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3F71B8A-FF51-2F45-B886-E436E0D75EF6}" type="datetimeFigureOut">
              <a:rPr lang="en-US" smtClean="0"/>
              <a:t>9/19/22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3BFB47B-9587-3540-98AB-FF6D8E8EB917}" type="slidenum">
              <a:rPr lang="en-US" smtClean="0"/>
              <a:t>‹#›</a:t>
            </a:fld>
            <a:endParaRPr lang="en-US"/>
          </a:p>
        </p:txBody>
      </p:sp>
    </p:spTree>
    <p:extLst>
      <p:ext uri="{BB962C8B-B14F-4D97-AF65-F5344CB8AC3E}">
        <p14:creationId xmlns:p14="http://schemas.microsoft.com/office/powerpoint/2010/main" val="905026945"/>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447440" y="5991227"/>
            <a:ext cx="4114800" cy="365125"/>
          </a:xfrm>
          <a:prstGeom prst="rect">
            <a:avLst/>
          </a:prstGeom>
        </p:spPr>
        <p:txBody>
          <a:bodyPr/>
          <a:lstStyle>
            <a:lvl1pPr>
              <a:defRPr>
                <a:solidFill>
                  <a:srgbClr val="FFEC00"/>
                </a:solidFill>
              </a:defRPr>
            </a:lvl1pPr>
          </a:lstStyle>
          <a:p>
            <a:endParaRPr lang="en-US"/>
          </a:p>
        </p:txBody>
      </p:sp>
    </p:spTree>
    <p:extLst>
      <p:ext uri="{BB962C8B-B14F-4D97-AF65-F5344CB8AC3E}">
        <p14:creationId xmlns:p14="http://schemas.microsoft.com/office/powerpoint/2010/main" val="79473589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3F71B8A-FF51-2F45-B886-E436E0D75EF6}" type="datetimeFigureOut">
              <a:rPr lang="en-US" smtClean="0"/>
              <a:t>9/19/22</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3BFB47B-9587-3540-98AB-FF6D8E8EB917}" type="slidenum">
              <a:rPr lang="en-US" smtClean="0"/>
              <a:t>‹#›</a:t>
            </a:fld>
            <a:endParaRPr lang="en-US"/>
          </a:p>
        </p:txBody>
      </p:sp>
    </p:spTree>
    <p:extLst>
      <p:ext uri="{BB962C8B-B14F-4D97-AF65-F5344CB8AC3E}">
        <p14:creationId xmlns:p14="http://schemas.microsoft.com/office/powerpoint/2010/main" val="1925420186"/>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93F71B8A-FF51-2F45-B886-E436E0D75EF6}" type="datetimeFigureOut">
              <a:rPr lang="en-US" smtClean="0"/>
              <a:t>9/19/22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3BFB47B-9587-3540-98AB-FF6D8E8EB917}" type="slidenum">
              <a:rPr lang="en-US" smtClean="0"/>
              <a:t>‹#›</a:t>
            </a:fld>
            <a:endParaRPr lang="en-US"/>
          </a:p>
        </p:txBody>
      </p:sp>
    </p:spTree>
    <p:extLst>
      <p:ext uri="{BB962C8B-B14F-4D97-AF65-F5344CB8AC3E}">
        <p14:creationId xmlns:p14="http://schemas.microsoft.com/office/powerpoint/2010/main" val="105989459"/>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93F71B8A-FF51-2F45-B886-E436E0D75EF6}" type="datetimeFigureOut">
              <a:rPr lang="en-US" smtClean="0"/>
              <a:t>9/19/22</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13BFB47B-9587-3540-98AB-FF6D8E8EB917}" type="slidenum">
              <a:rPr lang="en-US" smtClean="0"/>
              <a:t>‹#›</a:t>
            </a:fld>
            <a:endParaRPr lang="en-US"/>
          </a:p>
        </p:txBody>
      </p:sp>
    </p:spTree>
    <p:extLst>
      <p:ext uri="{BB962C8B-B14F-4D97-AF65-F5344CB8AC3E}">
        <p14:creationId xmlns:p14="http://schemas.microsoft.com/office/powerpoint/2010/main" val="1100894050"/>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93F71B8A-FF51-2F45-B886-E436E0D75EF6}" type="datetimeFigureOut">
              <a:rPr lang="en-US" smtClean="0"/>
              <a:t>9/19/22</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13BFB47B-9587-3540-98AB-FF6D8E8EB917}" type="slidenum">
              <a:rPr lang="en-US" smtClean="0"/>
              <a:t>‹#›</a:t>
            </a:fld>
            <a:endParaRPr lang="en-US"/>
          </a:p>
        </p:txBody>
      </p:sp>
    </p:spTree>
    <p:extLst>
      <p:ext uri="{BB962C8B-B14F-4D97-AF65-F5344CB8AC3E}">
        <p14:creationId xmlns:p14="http://schemas.microsoft.com/office/powerpoint/2010/main" val="7195798"/>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93F71B8A-FF51-2F45-B886-E436E0D75EF6}" type="datetimeFigureOut">
              <a:rPr lang="en-US" smtClean="0"/>
              <a:t>9/19/22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13BFB47B-9587-3540-98AB-FF6D8E8EB917}" type="slidenum">
              <a:rPr lang="en-US" smtClean="0"/>
              <a:t>‹#›</a:t>
            </a:fld>
            <a:endParaRPr lang="en-US"/>
          </a:p>
        </p:txBody>
      </p:sp>
    </p:spTree>
    <p:extLst>
      <p:ext uri="{BB962C8B-B14F-4D97-AF65-F5344CB8AC3E}">
        <p14:creationId xmlns:p14="http://schemas.microsoft.com/office/powerpoint/2010/main" val="680692754"/>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93F71B8A-FF51-2F45-B886-E436E0D75EF6}" type="datetimeFigureOut">
              <a:rPr lang="en-US" smtClean="0"/>
              <a:t>9/19/22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3BFB47B-9587-3540-98AB-FF6D8E8EB917}" type="slidenum">
              <a:rPr lang="en-US" smtClean="0"/>
              <a:t>‹#›</a:t>
            </a:fld>
            <a:endParaRPr lang="en-US"/>
          </a:p>
        </p:txBody>
      </p:sp>
    </p:spTree>
    <p:extLst>
      <p:ext uri="{BB962C8B-B14F-4D97-AF65-F5344CB8AC3E}">
        <p14:creationId xmlns:p14="http://schemas.microsoft.com/office/powerpoint/2010/main" val="757728909"/>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93F71B8A-FF51-2F45-B886-E436E0D75EF6}" type="datetimeFigureOut">
              <a:rPr lang="en-US" smtClean="0"/>
              <a:t>9/19/22</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13BFB47B-9587-3540-98AB-FF6D8E8EB917}" type="slidenum">
              <a:rPr lang="en-US" smtClean="0"/>
              <a:t>‹#›</a:t>
            </a:fld>
            <a:endParaRPr lang="en-US"/>
          </a:p>
        </p:txBody>
      </p:sp>
    </p:spTree>
    <p:extLst>
      <p:ext uri="{BB962C8B-B14F-4D97-AF65-F5344CB8AC3E}">
        <p14:creationId xmlns:p14="http://schemas.microsoft.com/office/powerpoint/2010/main" val="571746853"/>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88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2488769" y="5992141"/>
            <a:ext cx="4114800" cy="365125"/>
          </a:xfrm>
          <a:prstGeom prst="rect">
            <a:avLst/>
          </a:prstGeom>
        </p:spPr>
        <p:txBody>
          <a:bodyPr/>
          <a:lstStyle/>
          <a:p>
            <a:endParaRPr lang="en-US"/>
          </a:p>
        </p:txBody>
      </p:sp>
    </p:spTree>
    <p:extLst>
      <p:ext uri="{BB962C8B-B14F-4D97-AF65-F5344CB8AC3E}">
        <p14:creationId xmlns:p14="http://schemas.microsoft.com/office/powerpoint/2010/main" val="607851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6.xml"/><Relationship Id="rId7" Type="http://schemas.openxmlformats.org/officeDocument/2006/relationships/diagramColors" Target="../diagrams/colors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hyperlink" Target="https://www.texaspsp.org/" TargetMode="External"/><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mailto:klparsle@episd.org" TargetMode="External"/><Relationship Id="rId3" Type="http://schemas.openxmlformats.org/officeDocument/2006/relationships/slideLayout" Target="../slideLayouts/slideLayout5.xml"/><Relationship Id="rId7" Type="http://schemas.openxmlformats.org/officeDocument/2006/relationships/hyperlink" Target="mailto:jaguilar@episd.org"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smaziz@episd.org" TargetMode="External"/><Relationship Id="rId5" Type="http://schemas.openxmlformats.org/officeDocument/2006/relationships/hyperlink" Target="mailto:cmanders@episd.org" TargetMode="External"/><Relationship Id="rId4" Type="http://schemas.openxmlformats.org/officeDocument/2006/relationships/hyperlink" Target="mailto:lmcano@episd.org" TargetMode="Externa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8" Type="http://schemas.openxmlformats.org/officeDocument/2006/relationships/hyperlink" Target="https://www.nagc.org/resources-publications/resources-parents" TargetMode="External"/><Relationship Id="rId3" Type="http://schemas.openxmlformats.org/officeDocument/2006/relationships/slideLayout" Target="../slideLayouts/slideLayout7.xml"/><Relationship Id="rId7" Type="http://schemas.openxmlformats.org/officeDocument/2006/relationships/hyperlink" Target="https://www.txgifted.org/parent-support-groups"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txgifted.org/parents" TargetMode="External"/><Relationship Id="rId5" Type="http://schemas.openxmlformats.org/officeDocument/2006/relationships/hyperlink" Target="https://theconversation.com/more-parents-are-choosing-to-home-school-their-children-why-60787" TargetMode="External"/><Relationship Id="rId10" Type="http://schemas.openxmlformats.org/officeDocument/2006/relationships/image" Target="../media/image3.png"/><Relationship Id="rId4" Type="http://schemas.openxmlformats.org/officeDocument/2006/relationships/image" Target="../media/image10.jpg"/><Relationship Id="rId9" Type="http://schemas.openxmlformats.org/officeDocument/2006/relationships/hyperlink" Target="https://www.giftedguru.com/resources/resources-for-parents/"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png"/><Relationship Id="rId5" Type="http://schemas.openxmlformats.org/officeDocument/2006/relationships/hyperlink" Target="https://myedmondsnews.com/2018/04/live-in-edmonds-what-do-you-call-yourself/" TargetMode="Externa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6.xml"/><Relationship Id="rId7" Type="http://schemas.openxmlformats.org/officeDocument/2006/relationships/diagramColors" Target="../diagrams/colors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0048" y="2683200"/>
            <a:ext cx="5981205" cy="3231654"/>
          </a:xfrm>
          <a:prstGeom prst="rect">
            <a:avLst/>
          </a:prstGeom>
          <a:noFill/>
        </p:spPr>
        <p:txBody>
          <a:bodyPr wrap="square" lIns="91440" tIns="45720" rIns="91440" bIns="45720" rtlCol="0" anchor="t">
            <a:spAutoFit/>
          </a:bodyPr>
          <a:lstStyle/>
          <a:p>
            <a:pPr algn="r"/>
            <a:r>
              <a:rPr lang="en-US" sz="4500" dirty="0">
                <a:solidFill>
                  <a:schemeClr val="bg1"/>
                </a:solidFill>
                <a:latin typeface="Helvetica" charset="0"/>
                <a:ea typeface="Helvetica" charset="0"/>
                <a:cs typeface="Helvetica" charset="0"/>
              </a:rPr>
              <a:t>Gifted &amp; Talented/</a:t>
            </a:r>
          </a:p>
          <a:p>
            <a:pPr algn="r"/>
            <a:r>
              <a:rPr lang="en-US" sz="4500" dirty="0">
                <a:solidFill>
                  <a:schemeClr val="bg1"/>
                </a:solidFill>
                <a:latin typeface="Helvetica" charset="0"/>
                <a:ea typeface="Helvetica" charset="0"/>
                <a:cs typeface="Helvetica" charset="0"/>
              </a:rPr>
              <a:t>Dotados y talentosos</a:t>
            </a:r>
          </a:p>
          <a:p>
            <a:pPr algn="r"/>
            <a:endParaRPr lang="en-US" sz="2000" dirty="0">
              <a:solidFill>
                <a:schemeClr val="bg1"/>
              </a:solidFill>
              <a:latin typeface="Helvetica" charset="0"/>
              <a:ea typeface="Helvetica" charset="0"/>
              <a:cs typeface="Helvetica" charset="0"/>
            </a:endParaRPr>
          </a:p>
          <a:p>
            <a:pPr algn="r"/>
            <a:r>
              <a:rPr lang="en-US" sz="2000" dirty="0">
                <a:solidFill>
                  <a:schemeClr val="bg1"/>
                </a:solidFill>
                <a:latin typeface="Helvetica" charset="0"/>
                <a:ea typeface="Helvetica" charset="0"/>
                <a:cs typeface="Helvetica" charset="0"/>
              </a:rPr>
              <a:t>Parent Awareness Session/</a:t>
            </a:r>
          </a:p>
          <a:p>
            <a:pPr algn="r"/>
            <a:r>
              <a:rPr lang="en-US" sz="2000" dirty="0">
                <a:solidFill>
                  <a:schemeClr val="bg1"/>
                </a:solidFill>
              </a:rPr>
              <a:t>Junta informativa para padres</a:t>
            </a:r>
          </a:p>
          <a:p>
            <a:pPr algn="r"/>
            <a:endParaRPr lang="en-US" sz="2000" dirty="0">
              <a:solidFill>
                <a:schemeClr val="bg1"/>
              </a:solidFill>
              <a:latin typeface="Helvetica" charset="0"/>
              <a:ea typeface="Helvetica" charset="0"/>
              <a:cs typeface="Helvetica" charset="0"/>
            </a:endParaRPr>
          </a:p>
          <a:p>
            <a:pPr algn="r"/>
            <a:r>
              <a:rPr lang="en-US" sz="2000">
                <a:solidFill>
                  <a:schemeClr val="bg1"/>
                </a:solidFill>
                <a:latin typeface="Helvetica" charset="0"/>
                <a:ea typeface="Helvetica" charset="0"/>
                <a:cs typeface="Helvetica" charset="0"/>
              </a:rPr>
              <a:t>Don Haskins PK-8 </a:t>
            </a:r>
            <a:endParaRPr lang="en-US" sz="2000" dirty="0">
              <a:solidFill>
                <a:schemeClr val="bg1"/>
              </a:solidFill>
              <a:latin typeface="Helvetica" charset="0"/>
              <a:ea typeface="Helvetica" charset="0"/>
              <a:cs typeface="Helvetica" charset="0"/>
            </a:endParaRPr>
          </a:p>
          <a:p>
            <a:pPr algn="r"/>
            <a:endParaRPr lang="en-US" sz="1400" dirty="0">
              <a:solidFill>
                <a:schemeClr val="bg1"/>
              </a:solidFill>
              <a:latin typeface="Helvetica" charset="0"/>
              <a:ea typeface="Helvetica" charset="0"/>
              <a:cs typeface="Helvetica" charset="0"/>
            </a:endParaRPr>
          </a:p>
        </p:txBody>
      </p:sp>
      <p:pic>
        <p:nvPicPr>
          <p:cNvPr id="14" name="Audio 13">
            <a:hlinkClick r:id="" action="ppaction://media"/>
            <a:extLst>
              <a:ext uri="{FF2B5EF4-FFF2-40B4-BE49-F238E27FC236}">
                <a16:creationId xmlns:a16="http://schemas.microsoft.com/office/drawing/2014/main" id="{C9C3828D-5DD3-5D2A-B15E-8E21BB4C902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31995217"/>
      </p:ext>
    </p:extLst>
  </p:cSld>
  <p:clrMapOvr>
    <a:masterClrMapping/>
  </p:clrMapOvr>
  <p:transition spd="slow" advTm="964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AF75-C49B-D743-877C-9341C634066C}"/>
              </a:ext>
            </a:extLst>
          </p:cNvPr>
          <p:cNvSpPr>
            <a:spLocks noGrp="1"/>
          </p:cNvSpPr>
          <p:nvPr>
            <p:ph type="title"/>
          </p:nvPr>
        </p:nvSpPr>
        <p:spPr>
          <a:xfrm>
            <a:off x="838200" y="455240"/>
            <a:ext cx="10515600" cy="1325563"/>
          </a:xfrm>
        </p:spPr>
        <p:txBody>
          <a:bodyPr>
            <a:normAutofit fontScale="90000"/>
          </a:bodyPr>
          <a:lstStyle/>
          <a:p>
            <a:pPr algn="ctr"/>
            <a:r>
              <a:rPr lang="en-US" dirty="0"/>
              <a:t>El Paso ISD </a:t>
            </a:r>
            <a:r>
              <a:rPr lang="en-US" dirty="0" err="1"/>
              <a:t>Diseño</a:t>
            </a:r>
            <a:r>
              <a:rPr lang="en-US" dirty="0"/>
              <a:t> de </a:t>
            </a:r>
            <a:r>
              <a:rPr lang="en-US" dirty="0" err="1"/>
              <a:t>Servicios</a:t>
            </a:r>
            <a:r>
              <a:rPr lang="en-US" dirty="0"/>
              <a:t> Dotados y Talentosos
</a:t>
            </a:r>
          </a:p>
        </p:txBody>
      </p:sp>
      <p:graphicFrame>
        <p:nvGraphicFramePr>
          <p:cNvPr id="5" name="Diagram 4">
            <a:extLst>
              <a:ext uri="{FF2B5EF4-FFF2-40B4-BE49-F238E27FC236}">
                <a16:creationId xmlns:a16="http://schemas.microsoft.com/office/drawing/2014/main" id="{6CD423E2-EF80-8647-BA3D-B181C15DA731}"/>
              </a:ext>
            </a:extLst>
          </p:cNvPr>
          <p:cNvGraphicFramePr/>
          <p:nvPr>
            <p:extLst>
              <p:ext uri="{D42A27DB-BD31-4B8C-83A1-F6EECF244321}">
                <p14:modId xmlns:p14="http://schemas.microsoft.com/office/powerpoint/2010/main" val="2653399255"/>
              </p:ext>
            </p:extLst>
          </p:nvPr>
        </p:nvGraphicFramePr>
        <p:xfrm>
          <a:off x="678214" y="1718835"/>
          <a:ext cx="6435106" cy="3994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BB5DEB17-0CFD-654F-8B5F-72D473702AFF}"/>
              </a:ext>
            </a:extLst>
          </p:cNvPr>
          <p:cNvSpPr txBox="1"/>
          <p:nvPr/>
        </p:nvSpPr>
        <p:spPr>
          <a:xfrm>
            <a:off x="6096000" y="3023756"/>
            <a:ext cx="5717638" cy="2246769"/>
          </a:xfrm>
          <a:prstGeom prst="rect">
            <a:avLst/>
          </a:prstGeom>
          <a:noFill/>
        </p:spPr>
        <p:txBody>
          <a:bodyPr wrap="square" rtlCol="0">
            <a:spAutoFit/>
          </a:bodyPr>
          <a:lstStyle/>
          <a:p>
            <a:r>
              <a:rPr lang="en-US" sz="2800" dirty="0"/>
              <a:t>Los </a:t>
            </a:r>
            <a:r>
              <a:rPr lang="en-US" sz="2800" dirty="0" err="1"/>
              <a:t>estudiantes</a:t>
            </a:r>
            <a:r>
              <a:rPr lang="en-US" sz="2800" dirty="0"/>
              <a:t> son </a:t>
            </a:r>
            <a:r>
              <a:rPr lang="en-US" sz="2800" dirty="0" err="1"/>
              <a:t>actualmente</a:t>
            </a:r>
            <a:r>
              <a:rPr lang="en-US" sz="2800" dirty="0"/>
              <a:t> </a:t>
            </a:r>
            <a:r>
              <a:rPr lang="en-US" sz="2800" dirty="0" err="1"/>
              <a:t>identificados</a:t>
            </a:r>
            <a:r>
              <a:rPr lang="en-US" sz="2800" dirty="0"/>
              <a:t> y </a:t>
            </a:r>
            <a:r>
              <a:rPr lang="en-US" sz="2800" dirty="0" err="1"/>
              <a:t>atendidos</a:t>
            </a:r>
            <a:r>
              <a:rPr lang="en-US" sz="2800" dirty="0"/>
              <a:t> </a:t>
            </a:r>
            <a:r>
              <a:rPr lang="en-US" sz="2800" dirty="0" err="1"/>
              <a:t>en</a:t>
            </a:r>
            <a:r>
              <a:rPr lang="en-US" sz="2800" dirty="0"/>
              <a:t> las </a:t>
            </a:r>
            <a:r>
              <a:rPr lang="en-US" sz="2800" dirty="0" err="1"/>
              <a:t>cuatro</a:t>
            </a:r>
            <a:r>
              <a:rPr lang="en-US" sz="2800" dirty="0"/>
              <a:t> (4) </a:t>
            </a:r>
            <a:r>
              <a:rPr lang="en-US" sz="2800" dirty="0" err="1"/>
              <a:t>áreas</a:t>
            </a:r>
            <a:r>
              <a:rPr lang="en-US" sz="2800" dirty="0"/>
              <a:t> de </a:t>
            </a:r>
            <a:r>
              <a:rPr lang="en-US" sz="2800" dirty="0" err="1"/>
              <a:t>contenido</a:t>
            </a:r>
            <a:r>
              <a:rPr lang="en-US" sz="2800" dirty="0"/>
              <a:t> </a:t>
            </a:r>
            <a:r>
              <a:rPr lang="en-US" sz="2800" dirty="0" err="1"/>
              <a:t>básico</a:t>
            </a:r>
            <a:r>
              <a:rPr lang="en-US" sz="2800" dirty="0"/>
              <a:t>. 
</a:t>
            </a:r>
          </a:p>
        </p:txBody>
      </p:sp>
      <p:pic>
        <p:nvPicPr>
          <p:cNvPr id="6" name="Audio 5">
            <a:hlinkClick r:id="" action="ppaction://media"/>
            <a:extLst>
              <a:ext uri="{FF2B5EF4-FFF2-40B4-BE49-F238E27FC236}">
                <a16:creationId xmlns:a16="http://schemas.microsoft.com/office/drawing/2014/main" id="{755BFB10-1144-9995-2FE1-249638FAFC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6666581"/>
      </p:ext>
    </p:extLst>
  </p:cSld>
  <p:clrMapOvr>
    <a:masterClrMapping/>
  </p:clrMapOvr>
  <p:transition spd="slow" advTm="781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F99B89-DA5D-924C-8131-9A7B50141650}"/>
              </a:ext>
            </a:extLst>
          </p:cNvPr>
          <p:cNvSpPr>
            <a:spLocks noGrp="1"/>
          </p:cNvSpPr>
          <p:nvPr>
            <p:ph idx="1"/>
          </p:nvPr>
        </p:nvSpPr>
        <p:spPr>
          <a:xfrm>
            <a:off x="838200" y="605642"/>
            <a:ext cx="10515600" cy="5105483"/>
          </a:xfrm>
        </p:spPr>
        <p:txBody>
          <a:bodyPr>
            <a:normAutofit fontScale="77500" lnSpcReduction="20000"/>
          </a:bodyPr>
          <a:lstStyle/>
          <a:p>
            <a:pPr marL="0" indent="0" algn="ctr">
              <a:buNone/>
            </a:pPr>
            <a:r>
              <a:rPr lang="en-US" sz="5500" b="1" dirty="0"/>
              <a:t>EPISD Gifted and Talented Program Commitment</a:t>
            </a:r>
          </a:p>
          <a:p>
            <a:pPr marL="0" indent="0" algn="ctr">
              <a:buNone/>
            </a:pPr>
            <a:endParaRPr lang="en-US" sz="2600" dirty="0"/>
          </a:p>
          <a:p>
            <a:pPr lvl="1"/>
            <a:r>
              <a:rPr lang="en-US" sz="3400" i="1" dirty="0"/>
              <a:t>EPISD Gifted and Talented Service Design </a:t>
            </a:r>
            <a:r>
              <a:rPr lang="en-US" sz="3400" dirty="0"/>
              <a:t>provides an </a:t>
            </a:r>
            <a:r>
              <a:rPr lang="en-US" sz="3400" b="1" u="sng" dirty="0"/>
              <a:t>array of learning opportunities</a:t>
            </a:r>
            <a:r>
              <a:rPr lang="en-US" sz="3400" b="1" dirty="0"/>
              <a:t> </a:t>
            </a:r>
            <a:r>
              <a:rPr lang="en-US" sz="3400" dirty="0"/>
              <a:t>commensurate with abilities designed to reinforce the strengths and interests of gifted and talented students.  EPISD Gifted and Talented program options </a:t>
            </a:r>
            <a:r>
              <a:rPr lang="en-US" sz="3400" b="1" u="sng" dirty="0"/>
              <a:t>include acceleration and flexible pacing as well as including services that are comprehensive, structured, sequenced and challenging</a:t>
            </a:r>
            <a:r>
              <a:rPr lang="en-US" sz="3400" dirty="0"/>
              <a:t>.   EPISD students served in GT programs will </a:t>
            </a:r>
            <a:r>
              <a:rPr lang="en-US" sz="3400" b="1" u="sng" dirty="0"/>
              <a:t>demonstrate skills in self-directed learning, thinking, research, and communication</a:t>
            </a:r>
            <a:r>
              <a:rPr lang="en-US" sz="3400" b="1" dirty="0"/>
              <a:t> </a:t>
            </a:r>
            <a:r>
              <a:rPr lang="en-US" sz="3400" dirty="0"/>
              <a:t>as evidenced by the development of innovative products and performances that reflect individuality and creativity and are advanced in relation to students of similar age, experience, or environment.</a:t>
            </a:r>
          </a:p>
          <a:p>
            <a:endParaRPr lang="en-US" dirty="0"/>
          </a:p>
        </p:txBody>
      </p:sp>
      <p:pic>
        <p:nvPicPr>
          <p:cNvPr id="5" name="Audio 4">
            <a:hlinkClick r:id="" action="ppaction://media"/>
            <a:extLst>
              <a:ext uri="{FF2B5EF4-FFF2-40B4-BE49-F238E27FC236}">
                <a16:creationId xmlns:a16="http://schemas.microsoft.com/office/drawing/2014/main" id="{B442038B-54F3-CA76-FF92-5FBC066606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1647844"/>
      </p:ext>
    </p:extLst>
  </p:cSld>
  <p:clrMapOvr>
    <a:masterClrMapping/>
  </p:clrMapOvr>
  <p:transition spd="slow" advTm="3681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F99B89-DA5D-924C-8131-9A7B50141650}"/>
              </a:ext>
            </a:extLst>
          </p:cNvPr>
          <p:cNvSpPr>
            <a:spLocks noGrp="1"/>
          </p:cNvSpPr>
          <p:nvPr>
            <p:ph idx="1"/>
          </p:nvPr>
        </p:nvSpPr>
        <p:spPr>
          <a:xfrm>
            <a:off x="838200" y="356260"/>
            <a:ext cx="10515600" cy="5105483"/>
          </a:xfrm>
        </p:spPr>
        <p:txBody>
          <a:bodyPr>
            <a:normAutofit fontScale="70000" lnSpcReduction="20000"/>
          </a:bodyPr>
          <a:lstStyle/>
          <a:p>
            <a:pPr marL="0" indent="0" algn="ctr">
              <a:buNone/>
            </a:pPr>
            <a:r>
              <a:rPr lang="es-ES" sz="5500" b="1" dirty="0"/>
              <a:t>Compromiso del programa de EPISD para estudiantes con aptitud sobresaliente (GT)</a:t>
            </a:r>
          </a:p>
          <a:p>
            <a:pPr marL="0" indent="0" algn="ctr">
              <a:buNone/>
            </a:pPr>
            <a:endParaRPr lang="en-US" sz="2600" dirty="0"/>
          </a:p>
          <a:p>
            <a:pPr lvl="1"/>
            <a:r>
              <a:rPr lang="es-ES" sz="3600" dirty="0"/>
              <a:t>El diseño de servicios para estudiantes con aptitud sobresaliente de EPISD ofrece una variedad de oportunidades de aprendizaje de acuerdo con las habilidades diseñadas para reforzar las fortalezas e intereses de los estudiantes con aptitud sobresaliente. Las opciones del programa de EPISD para los estudiantes con aptitud sobresaliente incluyen flexibilidad en ritmo de aprendizaje, así como servicios que son integrales, estructurados, secuenciados y estimulantes. Los estudiantes de EPISD en los programas de estudiantes con aptitud sobresaliente demostrarán habilidades en el aprendizaje auto-dirigidos, el pensamiento, la investigación y la comunicación como lo demuestran en el desarrollo de productos y actuaciones innovadoras que reflejan la individualidad y la creatividad y son avanzados en relación con los estudiantes de edad o experiencia similar.</a:t>
            </a:r>
            <a:endParaRPr lang="en-US" sz="3600" dirty="0"/>
          </a:p>
          <a:p>
            <a:endParaRPr lang="en-US" dirty="0"/>
          </a:p>
        </p:txBody>
      </p:sp>
      <p:pic>
        <p:nvPicPr>
          <p:cNvPr id="5" name="Audio 4">
            <a:hlinkClick r:id="" action="ppaction://media"/>
            <a:extLst>
              <a:ext uri="{FF2B5EF4-FFF2-40B4-BE49-F238E27FC236}">
                <a16:creationId xmlns:a16="http://schemas.microsoft.com/office/drawing/2014/main" id="{DFDAA483-6CB6-C86E-CDEE-F796A13167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1158231"/>
      </p:ext>
    </p:extLst>
  </p:cSld>
  <p:clrMapOvr>
    <a:masterClrMapping/>
  </p:clrMapOvr>
  <p:transition spd="slow" advTm="11486">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6C25-2896-CF49-B14F-203DDC70E302}"/>
              </a:ext>
            </a:extLst>
          </p:cNvPr>
          <p:cNvSpPr>
            <a:spLocks noGrp="1"/>
          </p:cNvSpPr>
          <p:nvPr>
            <p:ph type="title"/>
          </p:nvPr>
        </p:nvSpPr>
        <p:spPr>
          <a:xfrm>
            <a:off x="838200" y="210749"/>
            <a:ext cx="10515600" cy="739278"/>
          </a:xfrm>
        </p:spPr>
        <p:txBody>
          <a:bodyPr/>
          <a:lstStyle/>
          <a:p>
            <a:pPr algn="ctr"/>
            <a:r>
              <a:rPr lang="en-US" dirty="0"/>
              <a:t>Elementary Options</a:t>
            </a:r>
          </a:p>
        </p:txBody>
      </p:sp>
      <p:sp>
        <p:nvSpPr>
          <p:cNvPr id="3" name="Content Placeholder 2">
            <a:extLst>
              <a:ext uri="{FF2B5EF4-FFF2-40B4-BE49-F238E27FC236}">
                <a16:creationId xmlns:a16="http://schemas.microsoft.com/office/drawing/2014/main" id="{B30CC61E-A18D-BC4D-90E7-861A4C44E3E6}"/>
              </a:ext>
            </a:extLst>
          </p:cNvPr>
          <p:cNvSpPr>
            <a:spLocks noGrp="1"/>
          </p:cNvSpPr>
          <p:nvPr>
            <p:ph sz="half" idx="1"/>
          </p:nvPr>
        </p:nvSpPr>
        <p:spPr>
          <a:xfrm>
            <a:off x="838200" y="1116282"/>
            <a:ext cx="10965873" cy="4286991"/>
          </a:xfrm>
        </p:spPr>
        <p:txBody>
          <a:bodyPr>
            <a:normAutofit/>
          </a:bodyPr>
          <a:lstStyle/>
          <a:p>
            <a:pPr marL="0" indent="0">
              <a:buNone/>
            </a:pPr>
            <a:r>
              <a:rPr lang="en-US" sz="2400" b="1" dirty="0"/>
              <a:t>K-5 Gifted &amp; Talented Program (SWE)</a:t>
            </a:r>
          </a:p>
          <a:p>
            <a:pPr marL="0" indent="0">
              <a:buNone/>
            </a:pPr>
            <a:r>
              <a:rPr lang="en-US" sz="2400" b="1" i="1" dirty="0"/>
              <a:t>Offered at all Elementary Campuses</a:t>
            </a:r>
            <a:endParaRPr lang="en-US" sz="2400" b="1" dirty="0"/>
          </a:p>
          <a:p>
            <a:pPr lvl="1"/>
            <a:r>
              <a:rPr lang="en-US" sz="2000" dirty="0"/>
              <a:t>GT students will receive core content from GT trained teachers in a mixed GT/non-GT environment.</a:t>
            </a:r>
          </a:p>
          <a:p>
            <a:pPr lvl="1"/>
            <a:r>
              <a:rPr lang="en-US" sz="2000" dirty="0"/>
              <a:t>Addresses all four core subjects as well as fine arts, creativity, and leadership and provides appropriate differentiation in content, process, and product. </a:t>
            </a:r>
          </a:p>
          <a:p>
            <a:pPr lvl="1"/>
            <a:r>
              <a:rPr lang="en-US" sz="2000" dirty="0"/>
              <a:t>GT students are ensured opportunities to work together as a group, work with non-GT students, and work independently during the school day/school year. </a:t>
            </a:r>
          </a:p>
          <a:p>
            <a:pPr lvl="1"/>
            <a:r>
              <a:rPr lang="en-US" sz="2000" dirty="0"/>
              <a:t>GT students may be clustered with a GT trained teacher in a daily or weekly 45-minute pull-out program. This program is optional for the campuses and dependent on other services needed by the students. </a:t>
            </a:r>
          </a:p>
          <a:p>
            <a:pPr lvl="1"/>
            <a:r>
              <a:rPr lang="en-US" sz="2000" dirty="0"/>
              <a:t>GT Students will have opportunities to continue the Dual Language program in connection with the Gifted and Talented program.</a:t>
            </a:r>
          </a:p>
          <a:p>
            <a:endParaRPr lang="en-US" dirty="0"/>
          </a:p>
        </p:txBody>
      </p:sp>
      <p:pic>
        <p:nvPicPr>
          <p:cNvPr id="6" name="Audio 5">
            <a:hlinkClick r:id="" action="ppaction://media"/>
            <a:extLst>
              <a:ext uri="{FF2B5EF4-FFF2-40B4-BE49-F238E27FC236}">
                <a16:creationId xmlns:a16="http://schemas.microsoft.com/office/drawing/2014/main" id="{3906E5CF-5FDA-AF46-2361-15B4ECC06E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4796761"/>
      </p:ext>
    </p:extLst>
  </p:cSld>
  <p:clrMapOvr>
    <a:masterClrMapping/>
  </p:clrMapOvr>
  <p:transition spd="slow" advTm="3816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6C25-2896-CF49-B14F-203DDC70E302}"/>
              </a:ext>
            </a:extLst>
          </p:cNvPr>
          <p:cNvSpPr>
            <a:spLocks noGrp="1"/>
          </p:cNvSpPr>
          <p:nvPr>
            <p:ph type="title"/>
          </p:nvPr>
        </p:nvSpPr>
        <p:spPr>
          <a:xfrm>
            <a:off x="838200" y="210749"/>
            <a:ext cx="10515600" cy="739278"/>
          </a:xfrm>
        </p:spPr>
        <p:txBody>
          <a:bodyPr/>
          <a:lstStyle/>
          <a:p>
            <a:pPr algn="ctr"/>
            <a:r>
              <a:rPr lang="es-ES" dirty="0"/>
              <a:t>Opciones para la escuela primaria</a:t>
            </a:r>
            <a:endParaRPr lang="en-US" dirty="0"/>
          </a:p>
        </p:txBody>
      </p:sp>
      <p:sp>
        <p:nvSpPr>
          <p:cNvPr id="3" name="Content Placeholder 2">
            <a:extLst>
              <a:ext uri="{FF2B5EF4-FFF2-40B4-BE49-F238E27FC236}">
                <a16:creationId xmlns:a16="http://schemas.microsoft.com/office/drawing/2014/main" id="{B30CC61E-A18D-BC4D-90E7-861A4C44E3E6}"/>
              </a:ext>
            </a:extLst>
          </p:cNvPr>
          <p:cNvSpPr>
            <a:spLocks noGrp="1"/>
          </p:cNvSpPr>
          <p:nvPr>
            <p:ph sz="half" idx="1"/>
          </p:nvPr>
        </p:nvSpPr>
        <p:spPr>
          <a:xfrm>
            <a:off x="838200" y="1116282"/>
            <a:ext cx="10965873" cy="4286991"/>
          </a:xfrm>
        </p:spPr>
        <p:txBody>
          <a:bodyPr>
            <a:normAutofit fontScale="85000" lnSpcReduction="10000"/>
          </a:bodyPr>
          <a:lstStyle/>
          <a:p>
            <a:pPr marL="0" indent="0">
              <a:buNone/>
            </a:pPr>
            <a:r>
              <a:rPr lang="es-ES" sz="2400" b="1" dirty="0"/>
              <a:t>El programa para estudiantes con aptitudes sobresalientes para los grados K-5 (SWE) </a:t>
            </a:r>
          </a:p>
          <a:p>
            <a:pPr marL="0" indent="0">
              <a:buNone/>
            </a:pPr>
            <a:r>
              <a:rPr lang="es-ES" sz="2400" b="1" dirty="0"/>
              <a:t>se ofrece en todas las escuelas primarias</a:t>
            </a:r>
          </a:p>
          <a:p>
            <a:r>
              <a:rPr lang="es-ES" sz="2400" dirty="0"/>
              <a:t>Los estudiantes de GT recibirán sus materias básicas de maestros capacitados en GT en un entorno mixto  de GT y no de GT.</a:t>
            </a:r>
          </a:p>
          <a:p>
            <a:r>
              <a:rPr lang="es-ES" sz="2400" dirty="0"/>
              <a:t>Aborda las cuatro materias básicas, así como las bellas artes, la creatividad y el liderazgo, y proporciona una diferenciación adecuada en el contenido,  el proceso y el producto final. </a:t>
            </a:r>
          </a:p>
          <a:p>
            <a:r>
              <a:rPr lang="es-ES" sz="2400" dirty="0"/>
              <a:t>A los estudiantes de GT se les garantiza la oportunidad de trabajar juntos como grupo, trabajar con estudiantes que no son de GT y trabajar de forma independiente durante el día escolar y o el año escolar. </a:t>
            </a:r>
          </a:p>
          <a:p>
            <a:r>
              <a:rPr lang="es-ES" sz="2400" dirty="0"/>
              <a:t>Los estudiantes de GT pueden agruparse con un maestro capacitado en GT en un programa que salen a diario de la clase o semanalmente por 45 minutos. Este programa es opcional para las escuelas y depende de otros servicios que necesiten los estudiantes. </a:t>
            </a:r>
          </a:p>
          <a:p>
            <a:r>
              <a:rPr lang="es-ES" sz="2400" dirty="0"/>
              <a:t>Los estudiantes de GT tendrán la oportunidad de continuar en el programa de lenguaje dual junto con el programa para estudiantes dotados y talentosos.</a:t>
            </a:r>
            <a:r>
              <a:rPr lang="en-US" sz="2400" dirty="0"/>
              <a:t> </a:t>
            </a:r>
          </a:p>
          <a:p>
            <a:endParaRPr lang="en-US" dirty="0"/>
          </a:p>
        </p:txBody>
      </p:sp>
      <p:pic>
        <p:nvPicPr>
          <p:cNvPr id="6" name="Audio 5">
            <a:hlinkClick r:id="" action="ppaction://media"/>
            <a:extLst>
              <a:ext uri="{FF2B5EF4-FFF2-40B4-BE49-F238E27FC236}">
                <a16:creationId xmlns:a16="http://schemas.microsoft.com/office/drawing/2014/main" id="{A73B25EA-25EC-0A15-8A73-9205DC6D42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6291993"/>
      </p:ext>
    </p:extLst>
  </p:cSld>
  <p:clrMapOvr>
    <a:masterClrMapping/>
  </p:clrMapOvr>
  <p:transition spd="slow" advTm="1043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6243-2F14-ED44-AB13-8EE771BBF7B0}"/>
              </a:ext>
            </a:extLst>
          </p:cNvPr>
          <p:cNvSpPr>
            <a:spLocks noGrp="1"/>
          </p:cNvSpPr>
          <p:nvPr>
            <p:ph type="title"/>
          </p:nvPr>
        </p:nvSpPr>
        <p:spPr>
          <a:xfrm>
            <a:off x="838200" y="365128"/>
            <a:ext cx="10515600" cy="715528"/>
          </a:xfrm>
        </p:spPr>
        <p:txBody>
          <a:bodyPr/>
          <a:lstStyle/>
          <a:p>
            <a:pPr algn="ctr"/>
            <a:r>
              <a:rPr lang="en-US" dirty="0"/>
              <a:t>Elementary Options continued…</a:t>
            </a:r>
          </a:p>
        </p:txBody>
      </p:sp>
      <p:sp>
        <p:nvSpPr>
          <p:cNvPr id="3" name="Content Placeholder 2">
            <a:extLst>
              <a:ext uri="{FF2B5EF4-FFF2-40B4-BE49-F238E27FC236}">
                <a16:creationId xmlns:a16="http://schemas.microsoft.com/office/drawing/2014/main" id="{614B8E4F-F11E-414D-9B96-2CE437B367DE}"/>
              </a:ext>
            </a:extLst>
          </p:cNvPr>
          <p:cNvSpPr>
            <a:spLocks noGrp="1"/>
          </p:cNvSpPr>
          <p:nvPr>
            <p:ph sz="half" idx="1"/>
          </p:nvPr>
        </p:nvSpPr>
        <p:spPr>
          <a:xfrm>
            <a:off x="838200" y="1211283"/>
            <a:ext cx="5181600" cy="4203865"/>
          </a:xfrm>
        </p:spPr>
        <p:txBody>
          <a:bodyPr>
            <a:normAutofit fontScale="92500" lnSpcReduction="10000"/>
          </a:bodyPr>
          <a:lstStyle/>
          <a:p>
            <a:pPr marL="0" indent="0">
              <a:buNone/>
            </a:pPr>
            <a:r>
              <a:rPr lang="en-US" sz="2200" b="1" dirty="0"/>
              <a:t>4</a:t>
            </a:r>
            <a:r>
              <a:rPr lang="en-US" sz="2200" b="1" baseline="30000" dirty="0"/>
              <a:t>th</a:t>
            </a:r>
            <a:r>
              <a:rPr lang="en-US" sz="2200" b="1" dirty="0"/>
              <a:t> &amp; 5</a:t>
            </a:r>
            <a:r>
              <a:rPr lang="en-US" sz="2200" b="1" baseline="30000" dirty="0"/>
              <a:t>th</a:t>
            </a:r>
            <a:r>
              <a:rPr lang="en-US" sz="2200" b="1" dirty="0"/>
              <a:t> Grade Connections</a:t>
            </a:r>
          </a:p>
          <a:p>
            <a:pPr marL="0" indent="0">
              <a:buNone/>
            </a:pPr>
            <a:r>
              <a:rPr lang="en-US" sz="2200" b="1" i="1" dirty="0"/>
              <a:t>Offered at various Elementary Campuses</a:t>
            </a:r>
          </a:p>
          <a:p>
            <a:pPr lvl="1"/>
            <a:r>
              <a:rPr lang="en-US" sz="2200" dirty="0"/>
              <a:t>The Connections program is built around the examination of universal themes and integrates the study of ELAR, math, social studies, science, and the arts. </a:t>
            </a:r>
          </a:p>
          <a:p>
            <a:pPr lvl="1"/>
            <a:r>
              <a:rPr lang="en-US" sz="2200" dirty="0"/>
              <a:t>The curriculum is aligned to the Texas State Plan for Gifted Education and the TEKS Resource System. </a:t>
            </a:r>
          </a:p>
          <a:p>
            <a:pPr lvl="1"/>
            <a:r>
              <a:rPr lang="en-US" sz="2200" dirty="0"/>
              <a:t>Services are available during the school day as well as the entire school year. </a:t>
            </a:r>
          </a:p>
          <a:p>
            <a:endParaRPr lang="en-US" dirty="0"/>
          </a:p>
        </p:txBody>
      </p:sp>
      <p:sp>
        <p:nvSpPr>
          <p:cNvPr id="4" name="Content Placeholder 3">
            <a:extLst>
              <a:ext uri="{FF2B5EF4-FFF2-40B4-BE49-F238E27FC236}">
                <a16:creationId xmlns:a16="http://schemas.microsoft.com/office/drawing/2014/main" id="{1796B87F-A875-754F-94C3-39884B29466B}"/>
              </a:ext>
            </a:extLst>
          </p:cNvPr>
          <p:cNvSpPr>
            <a:spLocks noGrp="1"/>
          </p:cNvSpPr>
          <p:nvPr>
            <p:ph sz="half" idx="2"/>
          </p:nvPr>
        </p:nvSpPr>
        <p:spPr>
          <a:xfrm>
            <a:off x="6172201" y="1211283"/>
            <a:ext cx="5703123" cy="4667003"/>
          </a:xfrm>
        </p:spPr>
        <p:txBody>
          <a:bodyPr>
            <a:normAutofit fontScale="92500" lnSpcReduction="10000"/>
          </a:bodyPr>
          <a:lstStyle/>
          <a:p>
            <a:pPr marL="0" indent="0">
              <a:buNone/>
            </a:pPr>
            <a:r>
              <a:rPr lang="en-US" sz="2100" b="1" dirty="0"/>
              <a:t>Connecting Worlds/Mundos Unidos Grades 1-5</a:t>
            </a:r>
          </a:p>
          <a:p>
            <a:pPr marL="0" indent="0">
              <a:buNone/>
            </a:pPr>
            <a:r>
              <a:rPr lang="en-US" sz="2100" b="1" i="1" dirty="0"/>
              <a:t>Offered only at Mesita</a:t>
            </a:r>
          </a:p>
          <a:p>
            <a:pPr lvl="1"/>
            <a:r>
              <a:rPr lang="en-US" sz="2100" dirty="0"/>
              <a:t>This program utilizes a dual language immersion model in which two heterogeneous identified GT groups, both native English-speaking and native Spanish-speaking children, share the same rich learning environment. </a:t>
            </a:r>
          </a:p>
          <a:p>
            <a:pPr lvl="1"/>
            <a:r>
              <a:rPr lang="en-US" sz="2100" dirty="0"/>
              <a:t>Designed to promote bilingualism, creative thinking, problem solving, cultural awareness, active parent involvement, and high levels of achievement which comply with the standards set by the </a:t>
            </a:r>
            <a:r>
              <a:rPr lang="en-US" sz="2100" i="1" dirty="0"/>
              <a:t>Texas State Plan for the Education of Gifted/Talented Students. </a:t>
            </a:r>
          </a:p>
          <a:p>
            <a:pPr lvl="1"/>
            <a:r>
              <a:rPr lang="en-US" sz="2100" dirty="0"/>
              <a:t>Services are available during the school day as well as the entire school year. </a:t>
            </a:r>
          </a:p>
          <a:p>
            <a:pPr marL="0" indent="0">
              <a:buNone/>
            </a:pPr>
            <a:endParaRPr lang="en-US" dirty="0"/>
          </a:p>
        </p:txBody>
      </p:sp>
      <p:pic>
        <p:nvPicPr>
          <p:cNvPr id="7" name="Audio 6">
            <a:hlinkClick r:id="" action="ppaction://media"/>
            <a:extLst>
              <a:ext uri="{FF2B5EF4-FFF2-40B4-BE49-F238E27FC236}">
                <a16:creationId xmlns:a16="http://schemas.microsoft.com/office/drawing/2014/main" id="{A2C4C68D-4EC7-043F-018B-8D577CE041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1188274"/>
      </p:ext>
    </p:extLst>
  </p:cSld>
  <p:clrMapOvr>
    <a:masterClrMapping/>
  </p:clrMapOvr>
  <p:transition spd="slow" advTm="2502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6243-2F14-ED44-AB13-8EE771BBF7B0}"/>
              </a:ext>
            </a:extLst>
          </p:cNvPr>
          <p:cNvSpPr>
            <a:spLocks noGrp="1"/>
          </p:cNvSpPr>
          <p:nvPr>
            <p:ph type="title"/>
          </p:nvPr>
        </p:nvSpPr>
        <p:spPr>
          <a:xfrm>
            <a:off x="838200" y="365128"/>
            <a:ext cx="10515600" cy="715528"/>
          </a:xfrm>
        </p:spPr>
        <p:txBody>
          <a:bodyPr>
            <a:normAutofit fontScale="90000"/>
          </a:bodyPr>
          <a:lstStyle/>
          <a:p>
            <a:pPr algn="ctr"/>
            <a:r>
              <a:rPr lang="es-ES" dirty="0"/>
              <a:t>Continuación de las opciones de primaria…</a:t>
            </a:r>
            <a:endParaRPr lang="en-US" dirty="0"/>
          </a:p>
        </p:txBody>
      </p:sp>
      <p:sp>
        <p:nvSpPr>
          <p:cNvPr id="3" name="Content Placeholder 2">
            <a:extLst>
              <a:ext uri="{FF2B5EF4-FFF2-40B4-BE49-F238E27FC236}">
                <a16:creationId xmlns:a16="http://schemas.microsoft.com/office/drawing/2014/main" id="{614B8E4F-F11E-414D-9B96-2CE437B367DE}"/>
              </a:ext>
            </a:extLst>
          </p:cNvPr>
          <p:cNvSpPr>
            <a:spLocks noGrp="1"/>
          </p:cNvSpPr>
          <p:nvPr>
            <p:ph sz="half" idx="1"/>
          </p:nvPr>
        </p:nvSpPr>
        <p:spPr>
          <a:xfrm>
            <a:off x="553192" y="1211283"/>
            <a:ext cx="5181600" cy="4203865"/>
          </a:xfrm>
        </p:spPr>
        <p:txBody>
          <a:bodyPr>
            <a:normAutofit fontScale="62500" lnSpcReduction="20000"/>
          </a:bodyPr>
          <a:lstStyle/>
          <a:p>
            <a:pPr marL="0" indent="0">
              <a:buNone/>
            </a:pPr>
            <a:r>
              <a:rPr lang="es-ES" sz="2400" b="1" dirty="0"/>
              <a:t>El programa de Conexiones de cuarto y quinto grado es ofrecido en varias escuelas primarias </a:t>
            </a:r>
          </a:p>
          <a:p>
            <a:r>
              <a:rPr lang="es-ES" sz="2400" dirty="0"/>
              <a:t>El programa </a:t>
            </a:r>
            <a:r>
              <a:rPr lang="es-ES" sz="2400" dirty="0" err="1"/>
              <a:t>Connections</a:t>
            </a:r>
            <a:r>
              <a:rPr lang="es-ES" sz="2400" dirty="0"/>
              <a:t> (Conexiones )se basa en los exámenes de temas universales e integra el estudio de lectura, matemáticas, estudios sociales, ciencias y artes. </a:t>
            </a:r>
          </a:p>
          <a:p>
            <a:r>
              <a:rPr lang="es-ES" sz="2400" dirty="0"/>
              <a:t>El plan de estudios está alineado con el Plan Estatal de Texas para la Educación de estudiantes con aptitud sobresaliente y el Sistema de Recursos TEKS. </a:t>
            </a:r>
          </a:p>
          <a:p>
            <a:r>
              <a:rPr lang="es-ES" sz="2400" dirty="0"/>
              <a:t>Los servicios están disponibles durante el día escolar, así como durante el ciclo escolar.</a:t>
            </a:r>
          </a:p>
          <a:p>
            <a:endParaRPr lang="en-US" dirty="0"/>
          </a:p>
        </p:txBody>
      </p:sp>
      <p:sp>
        <p:nvSpPr>
          <p:cNvPr id="4" name="Content Placeholder 3">
            <a:extLst>
              <a:ext uri="{FF2B5EF4-FFF2-40B4-BE49-F238E27FC236}">
                <a16:creationId xmlns:a16="http://schemas.microsoft.com/office/drawing/2014/main" id="{1796B87F-A875-754F-94C3-39884B29466B}"/>
              </a:ext>
            </a:extLst>
          </p:cNvPr>
          <p:cNvSpPr>
            <a:spLocks noGrp="1"/>
          </p:cNvSpPr>
          <p:nvPr>
            <p:ph sz="half" idx="2"/>
          </p:nvPr>
        </p:nvSpPr>
        <p:spPr>
          <a:xfrm>
            <a:off x="6096000" y="1211283"/>
            <a:ext cx="5703123" cy="4513656"/>
          </a:xfrm>
        </p:spPr>
        <p:txBody>
          <a:bodyPr>
            <a:normAutofit fontScale="62500" lnSpcReduction="20000"/>
          </a:bodyPr>
          <a:lstStyle/>
          <a:p>
            <a:pPr marL="0" indent="0">
              <a:buNone/>
            </a:pPr>
            <a:r>
              <a:rPr lang="es-ES" b="1" dirty="0"/>
              <a:t>Connecting (Conectando) Mundos / Mundos Unidos 1ro-5to Grado</a:t>
            </a:r>
          </a:p>
          <a:p>
            <a:pPr marL="0" indent="0">
              <a:buNone/>
            </a:pPr>
            <a:r>
              <a:rPr lang="en-US" b="1" i="1" dirty="0" err="1"/>
              <a:t>Ofrecido</a:t>
            </a:r>
            <a:r>
              <a:rPr lang="en-US" b="1" i="1" dirty="0"/>
              <a:t> solo </a:t>
            </a:r>
            <a:r>
              <a:rPr lang="en-US" b="1" i="1" dirty="0" err="1"/>
              <a:t>en</a:t>
            </a:r>
            <a:r>
              <a:rPr lang="en-US" b="1" i="1" dirty="0"/>
              <a:t> Mesita</a:t>
            </a:r>
          </a:p>
          <a:p>
            <a:r>
              <a:rPr lang="es-ES" dirty="0"/>
              <a:t>Este programa utiliza un modelo de inmersión en dos idiomas en el que dos grupos de GT heterogéneos identificados, tanto niños que hablan Inglés  como niños que hablan Español, comparten el mismo entorno de aprendizaje. </a:t>
            </a:r>
          </a:p>
          <a:p>
            <a:r>
              <a:rPr lang="es-ES" dirty="0"/>
              <a:t>Diseñado para promover el bilingüismo, el pensamiento creativo, la resolución de problemas, la conciencia cultural, la participación activa de los padres y altos niveles de rendimiento que cumplen con los estándares establecidos por el Plan Estatal de Texas para la Educación de estudiantes con aptitudes sobresalientes. </a:t>
            </a:r>
          </a:p>
          <a:p>
            <a:r>
              <a:rPr lang="es-ES" dirty="0"/>
              <a:t>Los servicios están disponibles durante el día escolar, así como durante el ciclo escolar.</a:t>
            </a:r>
          </a:p>
          <a:p>
            <a:pPr marL="0" indent="0">
              <a:buNone/>
            </a:pPr>
            <a:r>
              <a:rPr lang="en-US" b="1" i="1" dirty="0"/>
              <a:t>
</a:t>
            </a:r>
          </a:p>
        </p:txBody>
      </p:sp>
      <p:pic>
        <p:nvPicPr>
          <p:cNvPr id="7" name="Audio 6">
            <a:hlinkClick r:id="" action="ppaction://media"/>
            <a:extLst>
              <a:ext uri="{FF2B5EF4-FFF2-40B4-BE49-F238E27FC236}">
                <a16:creationId xmlns:a16="http://schemas.microsoft.com/office/drawing/2014/main" id="{2A7B72F8-EF92-93C6-0833-7AC2FE7F3C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58777558"/>
      </p:ext>
    </p:extLst>
  </p:cSld>
  <p:clrMapOvr>
    <a:masterClrMapping/>
  </p:clrMapOvr>
  <p:transition spd="slow" advTm="1275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1BEB9-A98C-8744-8C7B-52FBCA99B1EE}"/>
              </a:ext>
            </a:extLst>
          </p:cNvPr>
          <p:cNvSpPr>
            <a:spLocks noGrp="1"/>
          </p:cNvSpPr>
          <p:nvPr>
            <p:ph type="title"/>
          </p:nvPr>
        </p:nvSpPr>
        <p:spPr>
          <a:xfrm>
            <a:off x="838200" y="365127"/>
            <a:ext cx="10515600" cy="656151"/>
          </a:xfrm>
        </p:spPr>
        <p:txBody>
          <a:bodyPr>
            <a:normAutofit fontScale="90000"/>
          </a:bodyPr>
          <a:lstStyle/>
          <a:p>
            <a:pPr algn="ctr"/>
            <a:r>
              <a:rPr lang="en-US" dirty="0"/>
              <a:t>Middle School Options</a:t>
            </a:r>
          </a:p>
        </p:txBody>
      </p:sp>
      <p:sp>
        <p:nvSpPr>
          <p:cNvPr id="3" name="Content Placeholder 2">
            <a:extLst>
              <a:ext uri="{FF2B5EF4-FFF2-40B4-BE49-F238E27FC236}">
                <a16:creationId xmlns:a16="http://schemas.microsoft.com/office/drawing/2014/main" id="{D02791BF-7D01-5B4E-B100-E87E9F8DBE1B}"/>
              </a:ext>
            </a:extLst>
          </p:cNvPr>
          <p:cNvSpPr>
            <a:spLocks noGrp="1"/>
          </p:cNvSpPr>
          <p:nvPr>
            <p:ph sz="half" idx="1"/>
          </p:nvPr>
        </p:nvSpPr>
        <p:spPr>
          <a:xfrm>
            <a:off x="838200" y="1140032"/>
            <a:ext cx="5181600" cy="4488873"/>
          </a:xfrm>
        </p:spPr>
        <p:txBody>
          <a:bodyPr>
            <a:normAutofit fontScale="85000" lnSpcReduction="20000"/>
          </a:bodyPr>
          <a:lstStyle/>
          <a:p>
            <a:pPr marL="0" indent="0">
              <a:buNone/>
            </a:pPr>
            <a:r>
              <a:rPr lang="en-US" sz="2400" b="1" dirty="0"/>
              <a:t>Pre-Advanced Placement (PreAP)</a:t>
            </a:r>
          </a:p>
          <a:p>
            <a:pPr marL="0" indent="0">
              <a:buNone/>
            </a:pPr>
            <a:r>
              <a:rPr lang="en-US" sz="1800" b="1" i="1" dirty="0"/>
              <a:t>Offered at all Middle School Campuses</a:t>
            </a:r>
          </a:p>
          <a:p>
            <a:pPr lvl="1"/>
            <a:r>
              <a:rPr lang="en-US" dirty="0"/>
              <a:t>Pre-AP classes allow students to participate in college preparatory courses structured around Springboard/College Board curriculum with standards aligned to current TEKS RS standards. </a:t>
            </a:r>
          </a:p>
          <a:p>
            <a:pPr marL="0" indent="0">
              <a:buNone/>
            </a:pPr>
            <a:r>
              <a:rPr lang="en-US" sz="2400" b="1" dirty="0"/>
              <a:t>International Baccalaureate Middle Years Program</a:t>
            </a:r>
          </a:p>
          <a:p>
            <a:pPr marL="0" indent="0">
              <a:buNone/>
            </a:pPr>
            <a:r>
              <a:rPr lang="en-US" sz="1800" b="1" i="1" dirty="0"/>
              <a:t>Offered at various Middle School Campuses</a:t>
            </a:r>
            <a:endParaRPr lang="en-US" sz="1800" b="1" dirty="0"/>
          </a:p>
          <a:p>
            <a:pPr lvl="1"/>
            <a:r>
              <a:rPr lang="en-US" dirty="0"/>
              <a:t>The International Baccalaureate (IB) Programs provides opportunities for students to develop their intellectual, emotional, personal and social skills. Students receive an education fit for a globalizing world. </a:t>
            </a:r>
            <a:endParaRPr lang="en-US" b="1" dirty="0"/>
          </a:p>
          <a:p>
            <a:endParaRPr lang="en-US" sz="2600" dirty="0"/>
          </a:p>
        </p:txBody>
      </p:sp>
      <p:sp>
        <p:nvSpPr>
          <p:cNvPr id="4" name="Content Placeholder 3">
            <a:extLst>
              <a:ext uri="{FF2B5EF4-FFF2-40B4-BE49-F238E27FC236}">
                <a16:creationId xmlns:a16="http://schemas.microsoft.com/office/drawing/2014/main" id="{0708C849-E926-2D44-BDCD-E6A83091E699}"/>
              </a:ext>
            </a:extLst>
          </p:cNvPr>
          <p:cNvSpPr>
            <a:spLocks noGrp="1"/>
          </p:cNvSpPr>
          <p:nvPr>
            <p:ph sz="half" idx="2"/>
          </p:nvPr>
        </p:nvSpPr>
        <p:spPr>
          <a:xfrm>
            <a:off x="6172200" y="1140032"/>
            <a:ext cx="5181600" cy="4370119"/>
          </a:xfrm>
        </p:spPr>
        <p:txBody>
          <a:bodyPr>
            <a:normAutofit fontScale="85000" lnSpcReduction="20000"/>
          </a:bodyPr>
          <a:lstStyle/>
          <a:p>
            <a:pPr marL="0" indent="0">
              <a:buNone/>
            </a:pPr>
            <a:r>
              <a:rPr lang="en-US" sz="2400" b="1" dirty="0"/>
              <a:t>Dual Language/Connecting Languages Mundos Unidos</a:t>
            </a:r>
          </a:p>
          <a:p>
            <a:pPr marL="0" indent="0">
              <a:buNone/>
            </a:pPr>
            <a:r>
              <a:rPr lang="en-US" sz="1600" b="1" i="1" dirty="0"/>
              <a:t>Offered at Wiggs Middle School</a:t>
            </a:r>
          </a:p>
          <a:p>
            <a:pPr lvl="1"/>
            <a:r>
              <a:rPr lang="en-US" dirty="0"/>
              <a:t>The Dual Language/Connecting Languages Mundos Unidos is a dual language program designed to promote bilingualism, creative thinking, problem solving, cultural awareness, active parent involvement, and high levels of achievement which comply with the standards set by the </a:t>
            </a:r>
            <a:r>
              <a:rPr lang="en-US" i="1" dirty="0"/>
              <a:t>Texas State Plan for the Education of Gifted/Talented Students. </a:t>
            </a:r>
          </a:p>
          <a:p>
            <a:endParaRPr lang="en-US" dirty="0"/>
          </a:p>
        </p:txBody>
      </p:sp>
      <p:pic>
        <p:nvPicPr>
          <p:cNvPr id="7" name="Audio 6">
            <a:hlinkClick r:id="" action="ppaction://media"/>
            <a:extLst>
              <a:ext uri="{FF2B5EF4-FFF2-40B4-BE49-F238E27FC236}">
                <a16:creationId xmlns:a16="http://schemas.microsoft.com/office/drawing/2014/main" id="{F838F72A-E0D4-77F5-5936-5CC93103F9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5933887"/>
      </p:ext>
    </p:extLst>
  </p:cSld>
  <p:clrMapOvr>
    <a:masterClrMapping/>
  </p:clrMapOvr>
  <p:transition spd="slow" advTm="3840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1BEB9-A98C-8744-8C7B-52FBCA99B1EE}"/>
              </a:ext>
            </a:extLst>
          </p:cNvPr>
          <p:cNvSpPr>
            <a:spLocks noGrp="1"/>
          </p:cNvSpPr>
          <p:nvPr>
            <p:ph type="title"/>
          </p:nvPr>
        </p:nvSpPr>
        <p:spPr>
          <a:xfrm>
            <a:off x="838200" y="365127"/>
            <a:ext cx="10515600" cy="656151"/>
          </a:xfrm>
        </p:spPr>
        <p:txBody>
          <a:bodyPr>
            <a:normAutofit fontScale="90000"/>
          </a:bodyPr>
          <a:lstStyle/>
          <a:p>
            <a:pPr algn="ctr"/>
            <a:r>
              <a:rPr lang="es-ES" dirty="0"/>
              <a:t>Opciones para la secundaria</a:t>
            </a:r>
            <a:endParaRPr lang="en-US" dirty="0"/>
          </a:p>
        </p:txBody>
      </p:sp>
      <p:sp>
        <p:nvSpPr>
          <p:cNvPr id="3" name="Content Placeholder 2">
            <a:extLst>
              <a:ext uri="{FF2B5EF4-FFF2-40B4-BE49-F238E27FC236}">
                <a16:creationId xmlns:a16="http://schemas.microsoft.com/office/drawing/2014/main" id="{D02791BF-7D01-5B4E-B100-E87E9F8DBE1B}"/>
              </a:ext>
            </a:extLst>
          </p:cNvPr>
          <p:cNvSpPr>
            <a:spLocks noGrp="1"/>
          </p:cNvSpPr>
          <p:nvPr>
            <p:ph sz="half" idx="1"/>
          </p:nvPr>
        </p:nvSpPr>
        <p:spPr>
          <a:xfrm>
            <a:off x="838200" y="1140032"/>
            <a:ext cx="5181600" cy="4488873"/>
          </a:xfrm>
        </p:spPr>
        <p:txBody>
          <a:bodyPr>
            <a:normAutofit fontScale="70000" lnSpcReduction="20000"/>
          </a:bodyPr>
          <a:lstStyle/>
          <a:p>
            <a:pPr marL="0" indent="0">
              <a:buNone/>
            </a:pPr>
            <a:r>
              <a:rPr lang="es-ES" sz="2400" b="1" dirty="0"/>
              <a:t>Colocación pre-avanzada (Pre AP) </a:t>
            </a:r>
          </a:p>
          <a:p>
            <a:pPr marL="0" indent="0">
              <a:buNone/>
            </a:pPr>
            <a:r>
              <a:rPr lang="es-ES" sz="2000" b="1" dirty="0"/>
              <a:t>Se ofrece en todas las escuelas de secundaria</a:t>
            </a:r>
            <a:r>
              <a:rPr lang="es-ES" sz="2000" dirty="0"/>
              <a:t> </a:t>
            </a:r>
          </a:p>
          <a:p>
            <a:r>
              <a:rPr lang="es-ES" sz="2400" dirty="0"/>
              <a:t>Las clases Pre-AP permiten a los estudiantes participar en cursos de preparación universitaria estructurados en torno al plan de estudios </a:t>
            </a:r>
            <a:r>
              <a:rPr lang="es-ES" sz="2400" dirty="0" err="1"/>
              <a:t>Springboard</a:t>
            </a:r>
            <a:r>
              <a:rPr lang="es-ES" sz="2400" dirty="0"/>
              <a:t> y </a:t>
            </a:r>
            <a:r>
              <a:rPr lang="es-ES" sz="2400" dirty="0" err="1"/>
              <a:t>College</a:t>
            </a:r>
            <a:r>
              <a:rPr lang="es-ES" sz="2400" dirty="0"/>
              <a:t> </a:t>
            </a:r>
            <a:r>
              <a:rPr lang="es-ES" sz="2400" dirty="0" err="1"/>
              <a:t>Board</a:t>
            </a:r>
            <a:r>
              <a:rPr lang="es-ES" sz="2400" dirty="0"/>
              <a:t> con estándares alineados a TEKS RS actuales. </a:t>
            </a:r>
          </a:p>
          <a:p>
            <a:pPr marL="0" indent="0">
              <a:buNone/>
            </a:pPr>
            <a:endParaRPr lang="en-US" sz="2400" dirty="0"/>
          </a:p>
          <a:p>
            <a:pPr marL="0" indent="0">
              <a:buNone/>
            </a:pPr>
            <a:r>
              <a:rPr lang="es-ES" sz="2400" b="1" dirty="0"/>
              <a:t>El Programa de los Años Intermedios del Bachillerato Internacional </a:t>
            </a:r>
          </a:p>
          <a:p>
            <a:pPr marL="0" indent="0">
              <a:buNone/>
            </a:pPr>
            <a:r>
              <a:rPr lang="es-ES" sz="2000" b="1" dirty="0"/>
              <a:t>Es ofrecido en varios campus de  las secundarias</a:t>
            </a:r>
            <a:endParaRPr lang="es-ES" sz="2000" dirty="0"/>
          </a:p>
          <a:p>
            <a:r>
              <a:rPr lang="es-ES" sz="2400" dirty="0"/>
              <a:t>Los programas de Bachillerato Internacional (IB) brindan oportunidades para que los estudiantes desarrollen sus habilidades intelectuales, emocionales, personales y sociales. Los estudiantes reciben una educación adecuada para un mundo globalizado. </a:t>
            </a:r>
          </a:p>
          <a:p>
            <a:endParaRPr lang="en-US" sz="2600" dirty="0"/>
          </a:p>
        </p:txBody>
      </p:sp>
      <p:sp>
        <p:nvSpPr>
          <p:cNvPr id="4" name="Content Placeholder 3">
            <a:extLst>
              <a:ext uri="{FF2B5EF4-FFF2-40B4-BE49-F238E27FC236}">
                <a16:creationId xmlns:a16="http://schemas.microsoft.com/office/drawing/2014/main" id="{0708C849-E926-2D44-BDCD-E6A83091E699}"/>
              </a:ext>
            </a:extLst>
          </p:cNvPr>
          <p:cNvSpPr>
            <a:spLocks noGrp="1"/>
          </p:cNvSpPr>
          <p:nvPr>
            <p:ph sz="half" idx="2"/>
          </p:nvPr>
        </p:nvSpPr>
        <p:spPr>
          <a:xfrm>
            <a:off x="6172200" y="1140032"/>
            <a:ext cx="5181600" cy="4370119"/>
          </a:xfrm>
        </p:spPr>
        <p:txBody>
          <a:bodyPr>
            <a:normAutofit fontScale="70000" lnSpcReduction="20000"/>
          </a:bodyPr>
          <a:lstStyle/>
          <a:p>
            <a:pPr marL="0" indent="0">
              <a:buNone/>
            </a:pPr>
            <a:r>
              <a:rPr lang="es-ES" sz="2400" b="1" dirty="0"/>
              <a:t>Los programas de Lenguaje Dual / </a:t>
            </a:r>
            <a:r>
              <a:rPr lang="en-US" sz="2400" b="1" dirty="0"/>
              <a:t>Connecting Languages (</a:t>
            </a:r>
            <a:r>
              <a:rPr lang="es-ES" sz="2400" b="1" dirty="0"/>
              <a:t>Conectando</a:t>
            </a:r>
            <a:r>
              <a:rPr lang="es-ES" sz="2400" dirty="0"/>
              <a:t> </a:t>
            </a:r>
            <a:r>
              <a:rPr lang="es-ES" sz="2400" b="1" dirty="0"/>
              <a:t>Idiomas) y Mundos Unidos</a:t>
            </a:r>
            <a:r>
              <a:rPr lang="es-ES" sz="2400" dirty="0"/>
              <a:t> </a:t>
            </a:r>
          </a:p>
          <a:p>
            <a:pPr marL="0" indent="0">
              <a:buNone/>
            </a:pPr>
            <a:r>
              <a:rPr lang="es-ES" sz="2000" b="1" dirty="0"/>
              <a:t>Ofrecidos en la escuela </a:t>
            </a:r>
            <a:r>
              <a:rPr lang="es-ES" sz="2000" b="1" dirty="0" err="1"/>
              <a:t>Wiggs</a:t>
            </a:r>
            <a:r>
              <a:rPr lang="es-ES" sz="2000" b="1" dirty="0"/>
              <a:t> </a:t>
            </a:r>
            <a:r>
              <a:rPr lang="es-ES" sz="2000" b="1" dirty="0" err="1"/>
              <a:t>Middle</a:t>
            </a:r>
            <a:r>
              <a:rPr lang="es-ES" sz="2000" b="1" dirty="0"/>
              <a:t> </a:t>
            </a:r>
            <a:r>
              <a:rPr lang="es-ES" sz="2000" b="1" dirty="0" err="1"/>
              <a:t>School</a:t>
            </a:r>
            <a:r>
              <a:rPr lang="es-ES" sz="2000" b="1" dirty="0"/>
              <a:t> </a:t>
            </a:r>
          </a:p>
          <a:p>
            <a:r>
              <a:rPr lang="es-ES" sz="2400" dirty="0"/>
              <a:t>El Programa de Lenguaje Dual / Conectando Idiomas y Mundos Unidos son unos programas de lenguaje dual diseñados para promover el bilingüismo, el pensamiento creativo, la resolución de problemas, la conciencia cultural, la participación activa de los padres y altos niveles de rendimiento que cumplen con los estándares establecidos por el Plan de Educación del Estado de Texas para estudiantes con aptitud sobresaliente.</a:t>
            </a:r>
          </a:p>
          <a:p>
            <a:endParaRPr lang="en-US" dirty="0"/>
          </a:p>
        </p:txBody>
      </p:sp>
      <p:pic>
        <p:nvPicPr>
          <p:cNvPr id="7" name="Audio 6">
            <a:hlinkClick r:id="" action="ppaction://media"/>
            <a:extLst>
              <a:ext uri="{FF2B5EF4-FFF2-40B4-BE49-F238E27FC236}">
                <a16:creationId xmlns:a16="http://schemas.microsoft.com/office/drawing/2014/main" id="{17990A81-2D18-4104-8C61-0C3753B1A1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6293822"/>
      </p:ext>
    </p:extLst>
  </p:cSld>
  <p:clrMapOvr>
    <a:masterClrMapping/>
  </p:clrMapOvr>
  <p:transition spd="slow" advTm="11596">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B4C9FC-87E7-8A41-AD8B-5541A097AFB5}"/>
              </a:ext>
            </a:extLst>
          </p:cNvPr>
          <p:cNvPicPr>
            <a:picLocks noChangeAspect="1"/>
          </p:cNvPicPr>
          <p:nvPr/>
        </p:nvPicPr>
        <p:blipFill>
          <a:blip r:embed="rId4"/>
          <a:stretch>
            <a:fillRect/>
          </a:stretch>
        </p:blipFill>
        <p:spPr>
          <a:xfrm>
            <a:off x="603271" y="472488"/>
            <a:ext cx="2544220" cy="4646978"/>
          </a:xfrm>
          <a:prstGeom prst="rect">
            <a:avLst/>
          </a:prstGeom>
        </p:spPr>
      </p:pic>
      <p:pic>
        <p:nvPicPr>
          <p:cNvPr id="3" name="Picture 2">
            <a:extLst>
              <a:ext uri="{FF2B5EF4-FFF2-40B4-BE49-F238E27FC236}">
                <a16:creationId xmlns:a16="http://schemas.microsoft.com/office/drawing/2014/main" id="{EF448107-6C6F-EA4C-A912-0E1557147516}"/>
              </a:ext>
            </a:extLst>
          </p:cNvPr>
          <p:cNvPicPr>
            <a:picLocks noChangeAspect="1"/>
          </p:cNvPicPr>
          <p:nvPr/>
        </p:nvPicPr>
        <p:blipFill>
          <a:blip r:embed="rId5"/>
          <a:stretch>
            <a:fillRect/>
          </a:stretch>
        </p:blipFill>
        <p:spPr>
          <a:xfrm>
            <a:off x="3395834" y="472488"/>
            <a:ext cx="665843" cy="1216152"/>
          </a:xfrm>
          <a:prstGeom prst="rect">
            <a:avLst/>
          </a:prstGeom>
        </p:spPr>
      </p:pic>
      <p:pic>
        <p:nvPicPr>
          <p:cNvPr id="4" name="Picture 3">
            <a:extLst>
              <a:ext uri="{FF2B5EF4-FFF2-40B4-BE49-F238E27FC236}">
                <a16:creationId xmlns:a16="http://schemas.microsoft.com/office/drawing/2014/main" id="{69BBCCA1-254E-FB4B-939A-0C66EA1384B1}"/>
              </a:ext>
            </a:extLst>
          </p:cNvPr>
          <p:cNvPicPr>
            <a:picLocks noChangeAspect="1"/>
          </p:cNvPicPr>
          <p:nvPr/>
        </p:nvPicPr>
        <p:blipFill>
          <a:blip r:embed="rId6"/>
          <a:stretch>
            <a:fillRect/>
          </a:stretch>
        </p:blipFill>
        <p:spPr>
          <a:xfrm>
            <a:off x="3395833" y="2105805"/>
            <a:ext cx="665843" cy="1216152"/>
          </a:xfrm>
          <a:prstGeom prst="rect">
            <a:avLst/>
          </a:prstGeom>
        </p:spPr>
      </p:pic>
      <p:pic>
        <p:nvPicPr>
          <p:cNvPr id="7" name="Picture 6">
            <a:extLst>
              <a:ext uri="{FF2B5EF4-FFF2-40B4-BE49-F238E27FC236}">
                <a16:creationId xmlns:a16="http://schemas.microsoft.com/office/drawing/2014/main" id="{618E553B-D4E6-A849-ABA9-D99CA157C79E}"/>
              </a:ext>
            </a:extLst>
          </p:cNvPr>
          <p:cNvPicPr>
            <a:picLocks noChangeAspect="1"/>
          </p:cNvPicPr>
          <p:nvPr/>
        </p:nvPicPr>
        <p:blipFill>
          <a:blip r:embed="rId7"/>
          <a:stretch>
            <a:fillRect/>
          </a:stretch>
        </p:blipFill>
        <p:spPr>
          <a:xfrm>
            <a:off x="3395833" y="3739123"/>
            <a:ext cx="665843" cy="1216152"/>
          </a:xfrm>
          <a:prstGeom prst="rect">
            <a:avLst/>
          </a:prstGeom>
        </p:spPr>
      </p:pic>
      <p:sp>
        <p:nvSpPr>
          <p:cNvPr id="8" name="Title 1">
            <a:extLst>
              <a:ext uri="{FF2B5EF4-FFF2-40B4-BE49-F238E27FC236}">
                <a16:creationId xmlns:a16="http://schemas.microsoft.com/office/drawing/2014/main" id="{06FE7520-0598-E148-BA87-94103D115A67}"/>
              </a:ext>
            </a:extLst>
          </p:cNvPr>
          <p:cNvSpPr txBox="1">
            <a:spLocks/>
          </p:cNvSpPr>
          <p:nvPr/>
        </p:nvSpPr>
        <p:spPr>
          <a:xfrm>
            <a:off x="4673601" y="472488"/>
            <a:ext cx="7137400" cy="128089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n-US" sz="2700" dirty="0">
                <a:hlinkClick r:id="rId8"/>
              </a:rPr>
              <a:t>Texas Performance Standards Project</a:t>
            </a:r>
            <a:r>
              <a:rPr lang="en-US" sz="2700" dirty="0"/>
              <a:t> (TPSP)</a:t>
            </a:r>
            <a:br>
              <a:rPr lang="en-US" sz="2000" dirty="0"/>
            </a:br>
            <a:endParaRPr lang="en-US" sz="2000" dirty="0"/>
          </a:p>
        </p:txBody>
      </p:sp>
      <p:sp>
        <p:nvSpPr>
          <p:cNvPr id="9" name="Content Placeholder 2">
            <a:extLst>
              <a:ext uri="{FF2B5EF4-FFF2-40B4-BE49-F238E27FC236}">
                <a16:creationId xmlns:a16="http://schemas.microsoft.com/office/drawing/2014/main" id="{A408F10C-8BD1-5C4A-A814-F35FF45CAA2B}"/>
              </a:ext>
            </a:extLst>
          </p:cNvPr>
          <p:cNvSpPr txBox="1">
            <a:spLocks/>
          </p:cNvSpPr>
          <p:nvPr/>
        </p:nvSpPr>
        <p:spPr>
          <a:xfrm>
            <a:off x="4673600" y="1112933"/>
            <a:ext cx="6915129" cy="232478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Texas Performance Standards Project comprises a set of performance standards, curricula, and assessments for differentiating instruction and deepening academic learning. TPSP enhances gifted/talented programs from kindergarten through high school. </a:t>
            </a:r>
            <a:endParaRPr lang="en-US" dirty="0"/>
          </a:p>
        </p:txBody>
      </p:sp>
      <p:sp>
        <p:nvSpPr>
          <p:cNvPr id="10" name="Content Placeholder 2">
            <a:extLst>
              <a:ext uri="{FF2B5EF4-FFF2-40B4-BE49-F238E27FC236}">
                <a16:creationId xmlns:a16="http://schemas.microsoft.com/office/drawing/2014/main" id="{04449B07-EBF0-9F41-8320-19EAE69D2F39}"/>
              </a:ext>
            </a:extLst>
          </p:cNvPr>
          <p:cNvSpPr txBox="1">
            <a:spLocks/>
          </p:cNvSpPr>
          <p:nvPr/>
        </p:nvSpPr>
        <p:spPr>
          <a:xfrm>
            <a:off x="4673599" y="3437721"/>
            <a:ext cx="7137400" cy="222987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600" dirty="0">
                <a:solidFill>
                  <a:srgbClr val="E24317"/>
                </a:solidFill>
              </a:rPr>
              <a:t>District/Campus Sponsored Clubs and Projects</a:t>
            </a:r>
          </a:p>
          <a:p>
            <a:r>
              <a:rPr lang="en-US" dirty="0"/>
              <a:t>EPISD Film Fest</a:t>
            </a:r>
          </a:p>
          <a:p>
            <a:r>
              <a:rPr lang="en-US" dirty="0"/>
              <a:t>Coding/Robotics</a:t>
            </a:r>
          </a:p>
          <a:p>
            <a:r>
              <a:rPr lang="en-US" dirty="0"/>
              <a:t>STEM</a:t>
            </a:r>
          </a:p>
          <a:p>
            <a:r>
              <a:rPr lang="en-US" dirty="0"/>
              <a:t>Destination Imagination</a:t>
            </a:r>
          </a:p>
          <a:p>
            <a:r>
              <a:rPr lang="en-US" dirty="0"/>
              <a:t>Science &amp; STEM Fair</a:t>
            </a:r>
          </a:p>
        </p:txBody>
      </p:sp>
      <p:pic>
        <p:nvPicPr>
          <p:cNvPr id="11" name="Audio 10">
            <a:hlinkClick r:id="" action="ppaction://media"/>
            <a:extLst>
              <a:ext uri="{FF2B5EF4-FFF2-40B4-BE49-F238E27FC236}">
                <a16:creationId xmlns:a16="http://schemas.microsoft.com/office/drawing/2014/main" id="{8FE553DE-C1A0-3C1D-9225-26D074404F7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1319544"/>
      </p:ext>
    </p:extLst>
  </p:cSld>
  <p:clrMapOvr>
    <a:masterClrMapping/>
  </p:clrMapOvr>
  <p:transition spd="slow" advTm="78065">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D1453EA-5E92-F44C-A990-202E600BC86D}"/>
              </a:ext>
            </a:extLst>
          </p:cNvPr>
          <p:cNvSpPr>
            <a:spLocks noGrp="1"/>
          </p:cNvSpPr>
          <p:nvPr>
            <p:ph type="body" idx="1"/>
          </p:nvPr>
        </p:nvSpPr>
        <p:spPr>
          <a:xfrm>
            <a:off x="836611" y="425476"/>
            <a:ext cx="5157787" cy="524550"/>
          </a:xfrm>
        </p:spPr>
        <p:txBody>
          <a:bodyPr>
            <a:normAutofit fontScale="77500" lnSpcReduction="20000"/>
          </a:bodyPr>
          <a:lstStyle/>
          <a:p>
            <a:r>
              <a:rPr lang="en-US" u="sng" dirty="0"/>
              <a:t>District Contacts/ </a:t>
            </a:r>
            <a:r>
              <a:rPr lang="en-US" u="sng" dirty="0" err="1"/>
              <a:t>Contactos</a:t>
            </a:r>
            <a:r>
              <a:rPr lang="en-US" u="sng" dirty="0"/>
              <a:t> del </a:t>
            </a:r>
            <a:r>
              <a:rPr lang="en-US" u="sng" dirty="0" err="1"/>
              <a:t>distrito</a:t>
            </a:r>
            <a:endParaRPr lang="en-US" u="sng" dirty="0"/>
          </a:p>
        </p:txBody>
      </p:sp>
      <p:sp>
        <p:nvSpPr>
          <p:cNvPr id="6" name="Content Placeholder 5">
            <a:extLst>
              <a:ext uri="{FF2B5EF4-FFF2-40B4-BE49-F238E27FC236}">
                <a16:creationId xmlns:a16="http://schemas.microsoft.com/office/drawing/2014/main" id="{DD0767FC-29DF-C441-B63C-A5AE8377ABDB}"/>
              </a:ext>
            </a:extLst>
          </p:cNvPr>
          <p:cNvSpPr>
            <a:spLocks noGrp="1"/>
          </p:cNvSpPr>
          <p:nvPr>
            <p:ph sz="half" idx="2"/>
          </p:nvPr>
        </p:nvSpPr>
        <p:spPr>
          <a:xfrm>
            <a:off x="836611" y="1106884"/>
            <a:ext cx="5157787" cy="4002640"/>
          </a:xfrm>
        </p:spPr>
        <p:txBody>
          <a:bodyPr>
            <a:noAutofit/>
          </a:bodyPr>
          <a:lstStyle/>
          <a:p>
            <a:r>
              <a:rPr lang="en-US" sz="2000" dirty="0"/>
              <a:t>Lauren Cano</a:t>
            </a:r>
          </a:p>
          <a:p>
            <a:pPr lvl="1"/>
            <a:r>
              <a:rPr lang="en-US" sz="2000" dirty="0"/>
              <a:t>Elementary GT Facilitator</a:t>
            </a:r>
          </a:p>
          <a:p>
            <a:pPr lvl="1"/>
            <a:r>
              <a:rPr lang="en-US" sz="2000" dirty="0"/>
              <a:t>915-230-2337</a:t>
            </a:r>
          </a:p>
          <a:p>
            <a:pPr lvl="1"/>
            <a:r>
              <a:rPr lang="en-US" sz="2000" dirty="0">
                <a:hlinkClick r:id="rId4"/>
              </a:rPr>
              <a:t>lmcano@episd.org</a:t>
            </a:r>
            <a:endParaRPr lang="en-US" sz="2000" dirty="0"/>
          </a:p>
          <a:p>
            <a:pPr lvl="1"/>
            <a:r>
              <a:rPr lang="en-US" sz="2000" dirty="0"/>
              <a:t>@lmcano326</a:t>
            </a:r>
          </a:p>
          <a:p>
            <a:pPr marL="457200" lvl="1" indent="0">
              <a:buNone/>
            </a:pPr>
            <a:endParaRPr lang="en-US" sz="2000" dirty="0"/>
          </a:p>
          <a:p>
            <a:r>
              <a:rPr lang="en-US" sz="2000" dirty="0"/>
              <a:t>Cuyler Anderson</a:t>
            </a:r>
          </a:p>
          <a:p>
            <a:pPr lvl="1"/>
            <a:r>
              <a:rPr lang="en-US" sz="2000" dirty="0"/>
              <a:t>GT Identification &amp; Screening Facilitator</a:t>
            </a:r>
          </a:p>
          <a:p>
            <a:pPr lvl="1"/>
            <a:r>
              <a:rPr lang="en-US" sz="2000" dirty="0"/>
              <a:t>915-230-4321</a:t>
            </a:r>
          </a:p>
          <a:p>
            <a:pPr lvl="1"/>
            <a:r>
              <a:rPr lang="en-US" sz="2000" dirty="0">
                <a:hlinkClick r:id="rId5"/>
              </a:rPr>
              <a:t>cmanders@episd.org</a:t>
            </a:r>
            <a:endParaRPr lang="en-US" sz="2000" dirty="0"/>
          </a:p>
          <a:p>
            <a:pPr lvl="1"/>
            <a:r>
              <a:rPr lang="en-US" sz="2000" dirty="0"/>
              <a:t>@cuyler_anderson</a:t>
            </a:r>
          </a:p>
        </p:txBody>
      </p:sp>
      <p:sp>
        <p:nvSpPr>
          <p:cNvPr id="7" name="Text Placeholder 6">
            <a:extLst>
              <a:ext uri="{FF2B5EF4-FFF2-40B4-BE49-F238E27FC236}">
                <a16:creationId xmlns:a16="http://schemas.microsoft.com/office/drawing/2014/main" id="{6995835C-6F1A-5645-AA39-AE110E1E51D4}"/>
              </a:ext>
            </a:extLst>
          </p:cNvPr>
          <p:cNvSpPr>
            <a:spLocks noGrp="1"/>
          </p:cNvSpPr>
          <p:nvPr>
            <p:ph type="body" sz="quarter" idx="3"/>
          </p:nvPr>
        </p:nvSpPr>
        <p:spPr>
          <a:xfrm>
            <a:off x="6172201" y="567980"/>
            <a:ext cx="5183188" cy="382046"/>
          </a:xfrm>
        </p:spPr>
        <p:txBody>
          <a:bodyPr>
            <a:normAutofit fontScale="77500" lnSpcReduction="20000"/>
          </a:bodyPr>
          <a:lstStyle/>
          <a:p>
            <a:r>
              <a:rPr lang="en-US" u="sng" dirty="0"/>
              <a:t>Campus Contacts/ </a:t>
            </a:r>
            <a:r>
              <a:rPr lang="en-US" u="sng" dirty="0" err="1"/>
              <a:t>Contactos</a:t>
            </a:r>
            <a:r>
              <a:rPr lang="en-US" u="sng" dirty="0"/>
              <a:t> del campus</a:t>
            </a:r>
          </a:p>
        </p:txBody>
      </p:sp>
      <p:sp>
        <p:nvSpPr>
          <p:cNvPr id="8" name="Content Placeholder 7">
            <a:extLst>
              <a:ext uri="{FF2B5EF4-FFF2-40B4-BE49-F238E27FC236}">
                <a16:creationId xmlns:a16="http://schemas.microsoft.com/office/drawing/2014/main" id="{BAE09AAA-8587-6C46-9B06-A1783708C61A}"/>
              </a:ext>
            </a:extLst>
          </p:cNvPr>
          <p:cNvSpPr>
            <a:spLocks noGrp="1"/>
          </p:cNvSpPr>
          <p:nvPr>
            <p:ph sz="quarter" idx="4"/>
          </p:nvPr>
        </p:nvSpPr>
        <p:spPr>
          <a:xfrm>
            <a:off x="6172201" y="1106884"/>
            <a:ext cx="5183188" cy="4287648"/>
          </a:xfrm>
        </p:spPr>
        <p:txBody>
          <a:bodyPr>
            <a:normAutofit/>
          </a:bodyPr>
          <a:lstStyle/>
          <a:p>
            <a:r>
              <a:rPr lang="en-US" sz="2000" dirty="0"/>
              <a:t>Sharon Aziz, Assistant Principal, 236-3400, </a:t>
            </a:r>
            <a:r>
              <a:rPr lang="en-US" sz="2000" dirty="0">
                <a:hlinkClick r:id="rId6"/>
              </a:rPr>
              <a:t>smaziz@episd.org</a:t>
            </a:r>
            <a:r>
              <a:rPr lang="en-US" sz="2000" dirty="0"/>
              <a:t>, GT Admin</a:t>
            </a:r>
          </a:p>
          <a:p>
            <a:pPr marL="0" indent="0">
              <a:buNone/>
            </a:pPr>
            <a:endParaRPr lang="en-US" sz="2000" dirty="0"/>
          </a:p>
          <a:p>
            <a:r>
              <a:rPr lang="en-US" sz="2000" dirty="0"/>
              <a:t>Janice Jaramillo, Elementary Counselor, 236-3400, </a:t>
            </a:r>
            <a:r>
              <a:rPr lang="en-US" sz="2000" dirty="0">
                <a:hlinkClick r:id="rId7"/>
              </a:rPr>
              <a:t>jaguilar@episd.org</a:t>
            </a:r>
            <a:r>
              <a:rPr lang="en-US" sz="2000" dirty="0"/>
              <a:t> GT Coordinator</a:t>
            </a:r>
          </a:p>
          <a:p>
            <a:pPr marL="0" indent="0">
              <a:buNone/>
            </a:pPr>
            <a:endParaRPr lang="en-US" sz="2000" dirty="0"/>
          </a:p>
          <a:p>
            <a:r>
              <a:rPr lang="en-US" sz="2000" dirty="0"/>
              <a:t>Kristin Parsley, 236-3400, Teacher, 236-3400, </a:t>
            </a:r>
            <a:r>
              <a:rPr lang="en-US" sz="2000" dirty="0">
                <a:hlinkClick r:id="rId8"/>
              </a:rPr>
              <a:t>klparsle@episd.org</a:t>
            </a:r>
            <a:r>
              <a:rPr lang="en-US" sz="2000" dirty="0"/>
              <a:t>, GT Co-Coordinator</a:t>
            </a:r>
          </a:p>
        </p:txBody>
      </p:sp>
      <p:pic>
        <p:nvPicPr>
          <p:cNvPr id="11" name="Audio 10">
            <a:hlinkClick r:id="" action="ppaction://media"/>
            <a:extLst>
              <a:ext uri="{FF2B5EF4-FFF2-40B4-BE49-F238E27FC236}">
                <a16:creationId xmlns:a16="http://schemas.microsoft.com/office/drawing/2014/main" id="{D1413789-D638-97FD-121A-E7644CF636F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35773866"/>
      </p:ext>
    </p:extLst>
  </p:cSld>
  <p:clrMapOvr>
    <a:masterClrMapping/>
  </p:clrMapOvr>
  <p:transition spd="slow" advTm="3088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B4C9FC-87E7-8A41-AD8B-5541A097AFB5}"/>
              </a:ext>
            </a:extLst>
          </p:cNvPr>
          <p:cNvPicPr>
            <a:picLocks noChangeAspect="1"/>
          </p:cNvPicPr>
          <p:nvPr/>
        </p:nvPicPr>
        <p:blipFill>
          <a:blip r:embed="rId4"/>
          <a:stretch>
            <a:fillRect/>
          </a:stretch>
        </p:blipFill>
        <p:spPr>
          <a:xfrm>
            <a:off x="603271" y="472488"/>
            <a:ext cx="2544220" cy="4646978"/>
          </a:xfrm>
          <a:prstGeom prst="rect">
            <a:avLst/>
          </a:prstGeom>
        </p:spPr>
      </p:pic>
      <p:pic>
        <p:nvPicPr>
          <p:cNvPr id="3" name="Picture 2">
            <a:extLst>
              <a:ext uri="{FF2B5EF4-FFF2-40B4-BE49-F238E27FC236}">
                <a16:creationId xmlns:a16="http://schemas.microsoft.com/office/drawing/2014/main" id="{EF448107-6C6F-EA4C-A912-0E1557147516}"/>
              </a:ext>
            </a:extLst>
          </p:cNvPr>
          <p:cNvPicPr>
            <a:picLocks noChangeAspect="1"/>
          </p:cNvPicPr>
          <p:nvPr/>
        </p:nvPicPr>
        <p:blipFill>
          <a:blip r:embed="rId5"/>
          <a:stretch>
            <a:fillRect/>
          </a:stretch>
        </p:blipFill>
        <p:spPr>
          <a:xfrm>
            <a:off x="3395834" y="472488"/>
            <a:ext cx="665843" cy="1216152"/>
          </a:xfrm>
          <a:prstGeom prst="rect">
            <a:avLst/>
          </a:prstGeom>
        </p:spPr>
      </p:pic>
      <p:pic>
        <p:nvPicPr>
          <p:cNvPr id="4" name="Picture 3">
            <a:extLst>
              <a:ext uri="{FF2B5EF4-FFF2-40B4-BE49-F238E27FC236}">
                <a16:creationId xmlns:a16="http://schemas.microsoft.com/office/drawing/2014/main" id="{69BBCCA1-254E-FB4B-939A-0C66EA1384B1}"/>
              </a:ext>
            </a:extLst>
          </p:cNvPr>
          <p:cNvPicPr>
            <a:picLocks noChangeAspect="1"/>
          </p:cNvPicPr>
          <p:nvPr/>
        </p:nvPicPr>
        <p:blipFill>
          <a:blip r:embed="rId6"/>
          <a:stretch>
            <a:fillRect/>
          </a:stretch>
        </p:blipFill>
        <p:spPr>
          <a:xfrm>
            <a:off x="3395833" y="2105805"/>
            <a:ext cx="665843" cy="1216152"/>
          </a:xfrm>
          <a:prstGeom prst="rect">
            <a:avLst/>
          </a:prstGeom>
        </p:spPr>
      </p:pic>
      <p:pic>
        <p:nvPicPr>
          <p:cNvPr id="7" name="Picture 6">
            <a:extLst>
              <a:ext uri="{FF2B5EF4-FFF2-40B4-BE49-F238E27FC236}">
                <a16:creationId xmlns:a16="http://schemas.microsoft.com/office/drawing/2014/main" id="{618E553B-D4E6-A849-ABA9-D99CA157C79E}"/>
              </a:ext>
            </a:extLst>
          </p:cNvPr>
          <p:cNvPicPr>
            <a:picLocks noChangeAspect="1"/>
          </p:cNvPicPr>
          <p:nvPr/>
        </p:nvPicPr>
        <p:blipFill>
          <a:blip r:embed="rId7"/>
          <a:stretch>
            <a:fillRect/>
          </a:stretch>
        </p:blipFill>
        <p:spPr>
          <a:xfrm>
            <a:off x="3395833" y="3739123"/>
            <a:ext cx="665843" cy="1216152"/>
          </a:xfrm>
          <a:prstGeom prst="rect">
            <a:avLst/>
          </a:prstGeom>
        </p:spPr>
      </p:pic>
      <p:sp>
        <p:nvSpPr>
          <p:cNvPr id="11" name="Title 1">
            <a:extLst>
              <a:ext uri="{FF2B5EF4-FFF2-40B4-BE49-F238E27FC236}">
                <a16:creationId xmlns:a16="http://schemas.microsoft.com/office/drawing/2014/main" id="{C6192586-2660-D340-AA3E-CCDFD1B5DB1E}"/>
              </a:ext>
            </a:extLst>
          </p:cNvPr>
          <p:cNvSpPr txBox="1">
            <a:spLocks/>
          </p:cNvSpPr>
          <p:nvPr/>
        </p:nvSpPr>
        <p:spPr>
          <a:xfrm>
            <a:off x="4310020" y="327587"/>
            <a:ext cx="7278708" cy="128089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r>
              <a:rPr lang="es-ES" sz="2800" b="1" u="sng" dirty="0">
                <a:solidFill>
                  <a:srgbClr val="FF0000"/>
                </a:solidFill>
              </a:rPr>
              <a:t>El Proyecto de Estándares de Desempeño de Texas</a:t>
            </a:r>
            <a:br>
              <a:rPr lang="en-US" sz="2700" dirty="0"/>
            </a:br>
            <a:r>
              <a:rPr lang="en-US" sz="1800" dirty="0"/>
              <a:t>Texas Performance Standards Project(TPSP)</a:t>
            </a:r>
            <a:br>
              <a:rPr lang="en-US" sz="1800" dirty="0"/>
            </a:br>
            <a:endParaRPr lang="en-US" sz="1800" dirty="0"/>
          </a:p>
        </p:txBody>
      </p:sp>
      <p:sp>
        <p:nvSpPr>
          <p:cNvPr id="12" name="Content Placeholder 2">
            <a:extLst>
              <a:ext uri="{FF2B5EF4-FFF2-40B4-BE49-F238E27FC236}">
                <a16:creationId xmlns:a16="http://schemas.microsoft.com/office/drawing/2014/main" id="{C4936A90-7C4E-8D44-9E27-A5C0B69947DC}"/>
              </a:ext>
            </a:extLst>
          </p:cNvPr>
          <p:cNvSpPr txBox="1">
            <a:spLocks/>
          </p:cNvSpPr>
          <p:nvPr/>
        </p:nvSpPr>
        <p:spPr>
          <a:xfrm>
            <a:off x="4310018" y="1551487"/>
            <a:ext cx="7278708" cy="232478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El Proyecto de Estándares de Desempeño de Texas es un conjunto de estándares de desempeño, planes de estudio y evaluaciones para diferenciar la instrucción y profundizar el aprendizaje académico. TPSP mejora los programas para estudiantes con aptitud sobresaliente desde el jardín de niños hasta la escuela preparatoria.</a:t>
            </a:r>
          </a:p>
          <a:p>
            <a:endParaRPr lang="en-US" dirty="0"/>
          </a:p>
        </p:txBody>
      </p:sp>
      <p:sp>
        <p:nvSpPr>
          <p:cNvPr id="13" name="Content Placeholder 2">
            <a:extLst>
              <a:ext uri="{FF2B5EF4-FFF2-40B4-BE49-F238E27FC236}">
                <a16:creationId xmlns:a16="http://schemas.microsoft.com/office/drawing/2014/main" id="{A60DFF39-59FD-A444-AB21-7E24451F35EA}"/>
              </a:ext>
            </a:extLst>
          </p:cNvPr>
          <p:cNvSpPr txBox="1">
            <a:spLocks/>
          </p:cNvSpPr>
          <p:nvPr/>
        </p:nvSpPr>
        <p:spPr>
          <a:xfrm>
            <a:off x="4421213" y="3739123"/>
            <a:ext cx="7278708" cy="1984783"/>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s-ES" sz="2800" dirty="0">
                <a:solidFill>
                  <a:srgbClr val="FF0000"/>
                </a:solidFill>
              </a:rPr>
              <a:t>Asociaciones y proyectos patrocinados por el distrito / campus</a:t>
            </a:r>
          </a:p>
          <a:p>
            <a:r>
              <a:rPr lang="es-ES" dirty="0"/>
              <a:t>Festival de Cine EPISD </a:t>
            </a:r>
          </a:p>
          <a:p>
            <a:r>
              <a:rPr lang="es-ES" dirty="0"/>
              <a:t>Codificación / Robótica </a:t>
            </a:r>
          </a:p>
          <a:p>
            <a:r>
              <a:rPr lang="es-ES" dirty="0"/>
              <a:t>STEM</a:t>
            </a:r>
          </a:p>
          <a:p>
            <a:r>
              <a:rPr lang="es-ES" dirty="0"/>
              <a:t> El programa </a:t>
            </a:r>
            <a:r>
              <a:rPr lang="en-US" dirty="0"/>
              <a:t>Destination Imagination</a:t>
            </a:r>
            <a:endParaRPr lang="es-ES" dirty="0"/>
          </a:p>
          <a:p>
            <a:r>
              <a:rPr lang="es-ES" dirty="0"/>
              <a:t>Feria de ciencia y STEM</a:t>
            </a:r>
          </a:p>
          <a:p>
            <a:pPr marL="0" indent="0">
              <a:buNone/>
            </a:pPr>
            <a:endParaRPr lang="en-US" dirty="0"/>
          </a:p>
        </p:txBody>
      </p:sp>
      <p:pic>
        <p:nvPicPr>
          <p:cNvPr id="8" name="Audio 7">
            <a:hlinkClick r:id="" action="ppaction://media"/>
            <a:extLst>
              <a:ext uri="{FF2B5EF4-FFF2-40B4-BE49-F238E27FC236}">
                <a16:creationId xmlns:a16="http://schemas.microsoft.com/office/drawing/2014/main" id="{AE78A734-BBE5-851A-9FCF-7377BC42B4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1923763"/>
      </p:ext>
    </p:extLst>
  </p:cSld>
  <p:clrMapOvr>
    <a:masterClrMapping/>
  </p:clrMapOvr>
  <p:transition spd="slow" advTm="1126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4D87-5500-7747-B39F-8D8A7110575B}"/>
              </a:ext>
            </a:extLst>
          </p:cNvPr>
          <p:cNvSpPr>
            <a:spLocks noGrp="1"/>
          </p:cNvSpPr>
          <p:nvPr>
            <p:ph type="title"/>
          </p:nvPr>
        </p:nvSpPr>
        <p:spPr>
          <a:xfrm>
            <a:off x="593766" y="329502"/>
            <a:ext cx="10515600" cy="953034"/>
          </a:xfrm>
        </p:spPr>
        <p:txBody>
          <a:bodyPr>
            <a:normAutofit fontScale="90000"/>
          </a:bodyPr>
          <a:lstStyle/>
          <a:p>
            <a:r>
              <a:rPr lang="en-US" dirty="0">
                <a:solidFill>
                  <a:schemeClr val="tx1"/>
                </a:solidFill>
              </a:rPr>
              <a:t>Identification &amp; Screening </a:t>
            </a:r>
            <a:br>
              <a:rPr lang="en-US" sz="3200" dirty="0">
                <a:solidFill>
                  <a:schemeClr val="tx1"/>
                </a:solidFill>
              </a:rPr>
            </a:br>
            <a:r>
              <a:rPr lang="en-US" sz="2400" dirty="0">
                <a:solidFill>
                  <a:schemeClr val="tx1"/>
                </a:solidFill>
              </a:rPr>
              <a:t>District Policy</a:t>
            </a:r>
            <a:endParaRPr lang="en-US" sz="3200" dirty="0"/>
          </a:p>
        </p:txBody>
      </p:sp>
      <p:graphicFrame>
        <p:nvGraphicFramePr>
          <p:cNvPr id="6" name="Diagram 5">
            <a:extLst>
              <a:ext uri="{FF2B5EF4-FFF2-40B4-BE49-F238E27FC236}">
                <a16:creationId xmlns:a16="http://schemas.microsoft.com/office/drawing/2014/main" id="{32EEA161-699E-0E4F-ABA1-56CBACE29491}"/>
              </a:ext>
            </a:extLst>
          </p:cNvPr>
          <p:cNvGraphicFramePr/>
          <p:nvPr>
            <p:extLst>
              <p:ext uri="{D42A27DB-BD31-4B8C-83A1-F6EECF244321}">
                <p14:modId xmlns:p14="http://schemas.microsoft.com/office/powerpoint/2010/main" val="679428920"/>
              </p:ext>
            </p:extLst>
          </p:nvPr>
        </p:nvGraphicFramePr>
        <p:xfrm>
          <a:off x="593766" y="1099072"/>
          <a:ext cx="10760033" cy="4659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3F4E3AFC-A6FC-ED4A-B9E5-3A733832B72F}"/>
              </a:ext>
            </a:extLst>
          </p:cNvPr>
          <p:cNvSpPr txBox="1"/>
          <p:nvPr/>
        </p:nvSpPr>
        <p:spPr>
          <a:xfrm>
            <a:off x="1901226" y="5046914"/>
            <a:ext cx="9924469" cy="369332"/>
          </a:xfrm>
          <a:prstGeom prst="rect">
            <a:avLst/>
          </a:prstGeom>
          <a:noFill/>
        </p:spPr>
        <p:txBody>
          <a:bodyPr wrap="square" rtlCol="0">
            <a:spAutoFit/>
          </a:bodyPr>
          <a:lstStyle/>
          <a:p>
            <a:r>
              <a:rPr lang="en-US" dirty="0"/>
              <a:t>**Assessment opportunities are available to students at least once per school year. </a:t>
            </a:r>
          </a:p>
        </p:txBody>
      </p:sp>
      <p:pic>
        <p:nvPicPr>
          <p:cNvPr id="5" name="Audio 4">
            <a:hlinkClick r:id="" action="ppaction://media"/>
            <a:extLst>
              <a:ext uri="{FF2B5EF4-FFF2-40B4-BE49-F238E27FC236}">
                <a16:creationId xmlns:a16="http://schemas.microsoft.com/office/drawing/2014/main" id="{ED95D340-37A3-E0DE-96C3-74D4E98C30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8430523"/>
      </p:ext>
    </p:extLst>
  </p:cSld>
  <p:clrMapOvr>
    <a:masterClrMapping/>
  </p:clrMapOvr>
  <p:transition spd="slow" advTm="11095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4D87-5500-7747-B39F-8D8A7110575B}"/>
              </a:ext>
            </a:extLst>
          </p:cNvPr>
          <p:cNvSpPr>
            <a:spLocks noGrp="1"/>
          </p:cNvSpPr>
          <p:nvPr>
            <p:ph type="title"/>
          </p:nvPr>
        </p:nvSpPr>
        <p:spPr>
          <a:xfrm>
            <a:off x="593766" y="329502"/>
            <a:ext cx="10515600" cy="953034"/>
          </a:xfrm>
        </p:spPr>
        <p:txBody>
          <a:bodyPr>
            <a:normAutofit fontScale="90000"/>
          </a:bodyPr>
          <a:lstStyle/>
          <a:p>
            <a:r>
              <a:rPr lang="en-US" dirty="0" err="1">
                <a:solidFill>
                  <a:schemeClr val="tx1"/>
                </a:solidFill>
              </a:rPr>
              <a:t>Identificación</a:t>
            </a:r>
            <a:r>
              <a:rPr lang="en-US" dirty="0">
                <a:solidFill>
                  <a:schemeClr val="tx1"/>
                </a:solidFill>
              </a:rPr>
              <a:t> y </a:t>
            </a:r>
            <a:r>
              <a:rPr lang="en-US" dirty="0" err="1">
                <a:solidFill>
                  <a:schemeClr val="tx1"/>
                </a:solidFill>
              </a:rPr>
              <a:t>detección</a:t>
            </a:r>
            <a:r>
              <a:rPr lang="en-US" dirty="0">
                <a:solidFill>
                  <a:schemeClr val="tx1"/>
                </a:solidFill>
              </a:rPr>
              <a:t> </a:t>
            </a:r>
            <a:br>
              <a:rPr lang="en-US" sz="3200" dirty="0">
                <a:solidFill>
                  <a:schemeClr val="tx1"/>
                </a:solidFill>
              </a:rPr>
            </a:br>
            <a:r>
              <a:rPr lang="en-US" sz="2400" dirty="0" err="1">
                <a:solidFill>
                  <a:schemeClr val="tx1"/>
                </a:solidFill>
              </a:rPr>
              <a:t>Política</a:t>
            </a:r>
            <a:r>
              <a:rPr lang="en-US" sz="2400" dirty="0">
                <a:solidFill>
                  <a:schemeClr val="tx1"/>
                </a:solidFill>
              </a:rPr>
              <a:t> del Distrito</a:t>
            </a:r>
            <a:endParaRPr lang="en-US" sz="3200" dirty="0"/>
          </a:p>
        </p:txBody>
      </p:sp>
      <p:graphicFrame>
        <p:nvGraphicFramePr>
          <p:cNvPr id="6" name="Diagram 5">
            <a:extLst>
              <a:ext uri="{FF2B5EF4-FFF2-40B4-BE49-F238E27FC236}">
                <a16:creationId xmlns:a16="http://schemas.microsoft.com/office/drawing/2014/main" id="{32EEA161-699E-0E4F-ABA1-56CBACE29491}"/>
              </a:ext>
            </a:extLst>
          </p:cNvPr>
          <p:cNvGraphicFramePr/>
          <p:nvPr>
            <p:extLst>
              <p:ext uri="{D42A27DB-BD31-4B8C-83A1-F6EECF244321}">
                <p14:modId xmlns:p14="http://schemas.microsoft.com/office/powerpoint/2010/main" val="2114338032"/>
              </p:ext>
            </p:extLst>
          </p:nvPr>
        </p:nvGraphicFramePr>
        <p:xfrm>
          <a:off x="593766" y="813543"/>
          <a:ext cx="10760033" cy="46598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84C55722-919B-C849-90A6-53F5D66A3327}"/>
              </a:ext>
            </a:extLst>
          </p:cNvPr>
          <p:cNvSpPr txBox="1"/>
          <p:nvPr/>
        </p:nvSpPr>
        <p:spPr>
          <a:xfrm>
            <a:off x="2267531" y="5004405"/>
            <a:ext cx="9924469" cy="646331"/>
          </a:xfrm>
          <a:prstGeom prst="rect">
            <a:avLst/>
          </a:prstGeom>
          <a:noFill/>
        </p:spPr>
        <p:txBody>
          <a:bodyPr wrap="square" rtlCol="0">
            <a:spAutoFit/>
          </a:bodyPr>
          <a:lstStyle/>
          <a:p>
            <a:r>
              <a:rPr lang="es-ES" dirty="0"/>
              <a:t>** Las oportunidades de ser evaluado para los estudiantes son al menos  </a:t>
            </a:r>
          </a:p>
          <a:p>
            <a:r>
              <a:rPr lang="es-ES" dirty="0"/>
              <a:t>    una vez por año escolar.</a:t>
            </a:r>
            <a:endParaRPr lang="en-US" dirty="0"/>
          </a:p>
        </p:txBody>
      </p:sp>
      <p:pic>
        <p:nvPicPr>
          <p:cNvPr id="7" name="Audio 6">
            <a:hlinkClick r:id="" action="ppaction://media"/>
            <a:extLst>
              <a:ext uri="{FF2B5EF4-FFF2-40B4-BE49-F238E27FC236}">
                <a16:creationId xmlns:a16="http://schemas.microsoft.com/office/drawing/2014/main" id="{C7740467-6385-94DC-4ABF-324F18AF11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6520736"/>
      </p:ext>
    </p:extLst>
  </p:cSld>
  <p:clrMapOvr>
    <a:masterClrMapping/>
  </p:clrMapOvr>
  <p:transition spd="slow" advTm="16896">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6469D5-4632-D944-B34C-3EE8664976E8}"/>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spcAft>
                <a:spcPts val="600"/>
              </a:spcAft>
            </a:pPr>
            <a:r>
              <a:rPr lang="en-US" sz="4100">
                <a:solidFill>
                  <a:schemeClr val="tx1"/>
                </a:solidFill>
              </a:rPr>
              <a:t>EPISD uses Four Criteria for G/T Identification</a:t>
            </a:r>
          </a:p>
        </p:txBody>
      </p:sp>
      <p:sp>
        <p:nvSpPr>
          <p:cNvPr id="4" name="Content Placeholder 2">
            <a:extLst>
              <a:ext uri="{FF2B5EF4-FFF2-40B4-BE49-F238E27FC236}">
                <a16:creationId xmlns:a16="http://schemas.microsoft.com/office/drawing/2014/main" id="{A4C88482-C303-3F43-88BF-636F793D9C20}"/>
              </a:ext>
            </a:extLst>
          </p:cNvPr>
          <p:cNvSpPr txBox="1">
            <a:spLocks/>
          </p:cNvSpPr>
          <p:nvPr/>
        </p:nvSpPr>
        <p:spPr>
          <a:xfrm>
            <a:off x="4965431" y="2438400"/>
            <a:ext cx="722654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dirty="0">
                <a:solidFill>
                  <a:schemeClr val="tx1"/>
                </a:solidFill>
              </a:rPr>
              <a:t>RIAS-2 as the subjective standard measurement (Criteria 1) </a:t>
            </a:r>
          </a:p>
          <a:p>
            <a:pPr fontAlgn="base"/>
            <a:r>
              <a:rPr lang="en-US" sz="2000" dirty="0">
                <a:solidFill>
                  <a:schemeClr val="tx1"/>
                </a:solidFill>
              </a:rPr>
              <a:t>Teacher observation (Criteria 2) </a:t>
            </a:r>
          </a:p>
          <a:p>
            <a:pPr fontAlgn="base"/>
            <a:r>
              <a:rPr lang="en-US" sz="2000" dirty="0">
                <a:solidFill>
                  <a:schemeClr val="tx1"/>
                </a:solidFill>
              </a:rPr>
              <a:t>Parent Observation (Criteria 3) </a:t>
            </a:r>
          </a:p>
          <a:p>
            <a:pPr fontAlgn="base"/>
            <a:r>
              <a:rPr lang="en-US" sz="2000" dirty="0">
                <a:solidFill>
                  <a:schemeClr val="tx1"/>
                </a:solidFill>
              </a:rPr>
              <a:t>Creative Assessment (Criteria 4)  </a:t>
            </a:r>
          </a:p>
          <a:p>
            <a:pPr marL="0" indent="0" fontAlgn="base">
              <a:buNone/>
            </a:pPr>
            <a:endParaRPr lang="en-US" sz="2000" dirty="0">
              <a:solidFill>
                <a:schemeClr val="tx1"/>
              </a:solidFill>
            </a:endParaRPr>
          </a:p>
          <a:p>
            <a:pPr marL="0" indent="0" fontAlgn="base">
              <a:buNone/>
            </a:pPr>
            <a:r>
              <a:rPr lang="en-US" sz="2000" dirty="0">
                <a:solidFill>
                  <a:schemeClr val="tx1"/>
                </a:solidFill>
              </a:rPr>
              <a:t>These criteria are used to account for the whole child via a holistic campus-based GT committee decision.</a:t>
            </a:r>
          </a:p>
          <a:p>
            <a:endParaRPr lang="en-US" sz="2000" dirty="0">
              <a:solidFill>
                <a:schemeClr val="tx1"/>
              </a:solidFill>
            </a:endParaRPr>
          </a:p>
        </p:txBody>
      </p:sp>
      <p:pic>
        <p:nvPicPr>
          <p:cNvPr id="2" name="Picture 1" descr="A red puzzle on a white board&#10;&#10;Description automatically generated with low confidence">
            <a:extLst>
              <a:ext uri="{FF2B5EF4-FFF2-40B4-BE49-F238E27FC236}">
                <a16:creationId xmlns:a16="http://schemas.microsoft.com/office/drawing/2014/main" id="{9AAC1ACA-D75C-DF40-BE35-5A6637B8FFB6}"/>
              </a:ext>
            </a:extLst>
          </p:cNvPr>
          <p:cNvPicPr>
            <a:picLocks noChangeAspect="1"/>
          </p:cNvPicPr>
          <p:nvPr/>
        </p:nvPicPr>
        <p:blipFill rotWithShape="1">
          <a:blip r:embed="rId4"/>
          <a:srcRect l="31775" r="3020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02216"/>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221D2128-18AC-971C-A898-72E05B46D3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0765477"/>
      </p:ext>
    </p:extLst>
  </p:cSld>
  <p:clrMapOvr>
    <a:masterClrMapping/>
  </p:clrMapOvr>
  <p:transition spd="slow" advTm="36906">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6469D5-4632-D944-B34C-3EE8664976E8}"/>
              </a:ext>
            </a:extLst>
          </p:cNvPr>
          <p:cNvSpPr txBox="1">
            <a:spLocks/>
          </p:cNvSpPr>
          <p:nvPr/>
        </p:nvSpPr>
        <p:spPr>
          <a:xfrm>
            <a:off x="4965430" y="629268"/>
            <a:ext cx="6586491" cy="1286160"/>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spcAft>
                <a:spcPts val="600"/>
              </a:spcAft>
            </a:pPr>
            <a:r>
              <a:rPr lang="es-ES" dirty="0"/>
              <a:t>EPISD utiliza cuatro criterios para la identificación del programa (GT)</a:t>
            </a:r>
            <a:endParaRPr lang="en-US" sz="4100" dirty="0">
              <a:solidFill>
                <a:schemeClr val="tx1"/>
              </a:solidFill>
            </a:endParaRPr>
          </a:p>
        </p:txBody>
      </p:sp>
      <p:sp>
        <p:nvSpPr>
          <p:cNvPr id="4" name="Content Placeholder 2">
            <a:extLst>
              <a:ext uri="{FF2B5EF4-FFF2-40B4-BE49-F238E27FC236}">
                <a16:creationId xmlns:a16="http://schemas.microsoft.com/office/drawing/2014/main" id="{A4C88482-C303-3F43-88BF-636F793D9C20}"/>
              </a:ext>
            </a:extLst>
          </p:cNvPr>
          <p:cNvSpPr txBox="1">
            <a:spLocks/>
          </p:cNvSpPr>
          <p:nvPr/>
        </p:nvSpPr>
        <p:spPr>
          <a:xfrm>
            <a:off x="4965431" y="2438400"/>
            <a:ext cx="7226549" cy="37854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s-ES" sz="2000" dirty="0"/>
              <a:t>Criterio 1: Prueba RIAS-2 como medida estándar subjetiva </a:t>
            </a:r>
          </a:p>
          <a:p>
            <a:pPr lvl="0" fontAlgn="base"/>
            <a:r>
              <a:rPr lang="es-ES" sz="2000" dirty="0"/>
              <a:t>Criterio 2: Observaciones del maestro</a:t>
            </a:r>
          </a:p>
          <a:p>
            <a:pPr lvl="0" fontAlgn="base"/>
            <a:r>
              <a:rPr lang="es-ES" sz="2000" dirty="0"/>
              <a:t>Criterio 3: Observaciones de los padres</a:t>
            </a:r>
          </a:p>
          <a:p>
            <a:pPr lvl="0" fontAlgn="base"/>
            <a:r>
              <a:rPr lang="es-ES" sz="2000" dirty="0"/>
              <a:t>Criterio 4: Evaluación creativa</a:t>
            </a:r>
          </a:p>
          <a:p>
            <a:pPr marL="0" lvl="0" indent="0" fontAlgn="base">
              <a:buNone/>
            </a:pPr>
            <a:endParaRPr lang="es-ES" sz="2000" dirty="0"/>
          </a:p>
          <a:p>
            <a:pPr marL="0" lvl="0" indent="0" fontAlgn="base">
              <a:buNone/>
            </a:pPr>
            <a:r>
              <a:rPr lang="es-ES" sz="2000" dirty="0"/>
              <a:t>Estos criterios se utilizan para tomar en cuenta en su totalidad al niño a través de una decisión holística basada en el comité de GT del campus.</a:t>
            </a:r>
          </a:p>
          <a:p>
            <a:endParaRPr lang="en-US" sz="2000" dirty="0">
              <a:solidFill>
                <a:schemeClr val="tx1"/>
              </a:solidFill>
            </a:endParaRPr>
          </a:p>
        </p:txBody>
      </p:sp>
      <p:pic>
        <p:nvPicPr>
          <p:cNvPr id="2" name="Picture 1" descr="A red puzzle on a white board&#10;&#10;Description automatically generated with low confidence">
            <a:extLst>
              <a:ext uri="{FF2B5EF4-FFF2-40B4-BE49-F238E27FC236}">
                <a16:creationId xmlns:a16="http://schemas.microsoft.com/office/drawing/2014/main" id="{9AAC1ACA-D75C-DF40-BE35-5A6637B8FFB6}"/>
              </a:ext>
            </a:extLst>
          </p:cNvPr>
          <p:cNvPicPr>
            <a:picLocks noChangeAspect="1"/>
          </p:cNvPicPr>
          <p:nvPr/>
        </p:nvPicPr>
        <p:blipFill rotWithShape="1">
          <a:blip r:embed="rId4"/>
          <a:srcRect l="31775" r="3020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02216"/>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35AE986C-0770-ABC7-E32E-474E95EE9A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555462"/>
      </p:ext>
    </p:extLst>
  </p:cSld>
  <p:clrMapOvr>
    <a:masterClrMapping/>
  </p:clrMapOvr>
  <p:transition spd="slow" advTm="1133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sitting at a table using a computer&#10;&#10;Description automatically generated">
            <a:extLst>
              <a:ext uri="{FF2B5EF4-FFF2-40B4-BE49-F238E27FC236}">
                <a16:creationId xmlns:a16="http://schemas.microsoft.com/office/drawing/2014/main" id="{3D11C601-637A-424A-B24C-4491EE7D060F}"/>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38990" r="6615"/>
          <a:stretch/>
        </p:blipFill>
        <p:spPr>
          <a:xfrm>
            <a:off x="-1" y="0"/>
            <a:ext cx="7574451" cy="6858000"/>
          </a:xfrm>
          <a:prstGeom prst="rect">
            <a:avLst/>
          </a:prstGeom>
        </p:spPr>
      </p:pic>
      <p:sp>
        <p:nvSpPr>
          <p:cNvPr id="3" name="Content Placeholder 2">
            <a:extLst>
              <a:ext uri="{FF2B5EF4-FFF2-40B4-BE49-F238E27FC236}">
                <a16:creationId xmlns:a16="http://schemas.microsoft.com/office/drawing/2014/main" id="{ACA98163-0771-B846-A39D-32F0819AFABF}"/>
              </a:ext>
            </a:extLst>
          </p:cNvPr>
          <p:cNvSpPr txBox="1">
            <a:spLocks/>
          </p:cNvSpPr>
          <p:nvPr/>
        </p:nvSpPr>
        <p:spPr>
          <a:xfrm>
            <a:off x="7721070" y="1001668"/>
            <a:ext cx="4202622" cy="430485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1">
                    <a:lumMod val="95000"/>
                    <a:lumOff val="5000"/>
                  </a:schemeClr>
                </a:solidFill>
              </a:rPr>
              <a:t>TAGT Parent Resources</a:t>
            </a:r>
          </a:p>
          <a:p>
            <a:pPr lvl="1"/>
            <a:r>
              <a:rPr lang="en-US">
                <a:solidFill>
                  <a:schemeClr val="tx1">
                    <a:lumMod val="95000"/>
                    <a:lumOff val="5000"/>
                  </a:schemeClr>
                </a:solidFill>
                <a:hlinkClick r:id="rId6"/>
              </a:rPr>
              <a:t>https://www.txgifted.org/parents</a:t>
            </a:r>
            <a:r>
              <a:rPr lang="en-US">
                <a:solidFill>
                  <a:schemeClr val="tx1">
                    <a:lumMod val="95000"/>
                    <a:lumOff val="5000"/>
                  </a:schemeClr>
                </a:solidFill>
              </a:rPr>
              <a:t> </a:t>
            </a:r>
          </a:p>
          <a:p>
            <a:r>
              <a:rPr lang="en-US" sz="1600">
                <a:solidFill>
                  <a:schemeClr val="tx1">
                    <a:lumMod val="95000"/>
                    <a:lumOff val="5000"/>
                  </a:schemeClr>
                </a:solidFill>
              </a:rPr>
              <a:t>TAGT Affiliated Parent Support Groups</a:t>
            </a:r>
          </a:p>
          <a:p>
            <a:pPr lvl="1"/>
            <a:r>
              <a:rPr lang="en-US">
                <a:solidFill>
                  <a:schemeClr val="tx1">
                    <a:lumMod val="95000"/>
                    <a:lumOff val="5000"/>
                  </a:schemeClr>
                </a:solidFill>
                <a:hlinkClick r:id="rId7"/>
              </a:rPr>
              <a:t>https://www.txgifted.org/parent-support-groups</a:t>
            </a:r>
            <a:r>
              <a:rPr lang="en-US">
                <a:solidFill>
                  <a:schemeClr val="tx1">
                    <a:lumMod val="95000"/>
                    <a:lumOff val="5000"/>
                  </a:schemeClr>
                </a:solidFill>
              </a:rPr>
              <a:t> </a:t>
            </a:r>
          </a:p>
          <a:p>
            <a:r>
              <a:rPr lang="en-US" sz="1600">
                <a:solidFill>
                  <a:schemeClr val="tx1">
                    <a:lumMod val="95000"/>
                    <a:lumOff val="5000"/>
                  </a:schemeClr>
                </a:solidFill>
              </a:rPr>
              <a:t>National Association for Gifted Children</a:t>
            </a:r>
          </a:p>
          <a:p>
            <a:pPr lvl="1"/>
            <a:r>
              <a:rPr lang="en-US">
                <a:solidFill>
                  <a:schemeClr val="tx1">
                    <a:lumMod val="95000"/>
                    <a:lumOff val="5000"/>
                  </a:schemeClr>
                </a:solidFill>
                <a:hlinkClick r:id="rId8"/>
              </a:rPr>
              <a:t>https://www.nagc.org/resources-publications/resources-parents</a:t>
            </a:r>
            <a:r>
              <a:rPr lang="en-US">
                <a:solidFill>
                  <a:schemeClr val="tx1">
                    <a:lumMod val="95000"/>
                    <a:lumOff val="5000"/>
                  </a:schemeClr>
                </a:solidFill>
              </a:rPr>
              <a:t> </a:t>
            </a:r>
          </a:p>
          <a:p>
            <a:r>
              <a:rPr lang="en-US" sz="1600">
                <a:solidFill>
                  <a:schemeClr val="tx1">
                    <a:lumMod val="95000"/>
                    <a:lumOff val="5000"/>
                  </a:schemeClr>
                </a:solidFill>
              </a:rPr>
              <a:t>The Gifted Guru</a:t>
            </a:r>
          </a:p>
          <a:p>
            <a:pPr lvl="1"/>
            <a:r>
              <a:rPr lang="en-US">
                <a:solidFill>
                  <a:schemeClr val="tx1">
                    <a:lumMod val="95000"/>
                    <a:lumOff val="5000"/>
                  </a:schemeClr>
                </a:solidFill>
                <a:hlinkClick r:id="rId9"/>
              </a:rPr>
              <a:t>https://www.giftedguru.com/resources/resources-for-parents/</a:t>
            </a:r>
            <a:r>
              <a:rPr lang="en-US">
                <a:solidFill>
                  <a:schemeClr val="tx1">
                    <a:lumMod val="95000"/>
                    <a:lumOff val="5000"/>
                  </a:schemeClr>
                </a:solidFill>
              </a:rPr>
              <a:t> </a:t>
            </a:r>
          </a:p>
          <a:p>
            <a:pPr marL="0" indent="0">
              <a:buFont typeface="Arial" panose="020B0604020202020204" pitchFamily="34" charset="0"/>
              <a:buNone/>
            </a:pPr>
            <a:endParaRPr lang="en-US" sz="1600" dirty="0">
              <a:solidFill>
                <a:schemeClr val="tx1">
                  <a:lumMod val="95000"/>
                  <a:lumOff val="5000"/>
                </a:schemeClr>
              </a:solidFill>
            </a:endParaRPr>
          </a:p>
        </p:txBody>
      </p:sp>
      <p:sp>
        <p:nvSpPr>
          <p:cNvPr id="5" name="TextBox 4">
            <a:extLst>
              <a:ext uri="{FF2B5EF4-FFF2-40B4-BE49-F238E27FC236}">
                <a16:creationId xmlns:a16="http://schemas.microsoft.com/office/drawing/2014/main" id="{F50C6975-142A-FA43-8261-4196070ECFAB}"/>
              </a:ext>
            </a:extLst>
          </p:cNvPr>
          <p:cNvSpPr txBox="1"/>
          <p:nvPr/>
        </p:nvSpPr>
        <p:spPr>
          <a:xfrm>
            <a:off x="139535" y="204824"/>
            <a:ext cx="6145480" cy="954107"/>
          </a:xfrm>
          <a:prstGeom prst="rect">
            <a:avLst/>
          </a:prstGeom>
          <a:noFill/>
        </p:spPr>
        <p:txBody>
          <a:bodyPr wrap="square">
            <a:spAutoFit/>
          </a:bodyPr>
          <a:lstStyle/>
          <a:p>
            <a:r>
              <a:rPr lang="en-US" sz="2800" dirty="0"/>
              <a:t>Parent Resources/</a:t>
            </a:r>
            <a:r>
              <a:rPr lang="es-ES" sz="2800" dirty="0"/>
              <a:t> Recursos para los padres</a:t>
            </a:r>
            <a:endParaRPr lang="en-US" sz="2800" dirty="0"/>
          </a:p>
        </p:txBody>
      </p:sp>
      <p:pic>
        <p:nvPicPr>
          <p:cNvPr id="7" name="Audio 6">
            <a:hlinkClick r:id="" action="ppaction://media"/>
            <a:extLst>
              <a:ext uri="{FF2B5EF4-FFF2-40B4-BE49-F238E27FC236}">
                <a16:creationId xmlns:a16="http://schemas.microsoft.com/office/drawing/2014/main" id="{0958C54B-674F-A024-1FEB-CBBBAF83B6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2098441"/>
      </p:ext>
    </p:extLst>
  </p:cSld>
  <p:clrMapOvr>
    <a:masterClrMapping/>
  </p:clrMapOvr>
  <p:transition spd="slow" advTm="27265">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con&#10;&#10;Description automatically generated">
            <a:extLst>
              <a:ext uri="{FF2B5EF4-FFF2-40B4-BE49-F238E27FC236}">
                <a16:creationId xmlns:a16="http://schemas.microsoft.com/office/drawing/2014/main" id="{8A0A9703-558A-1B45-8424-0FE67BEF507D}"/>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7923" b="2"/>
          <a:stretch/>
        </p:blipFill>
        <p:spPr>
          <a:xfrm>
            <a:off x="4182618" y="315807"/>
            <a:ext cx="5129784" cy="5571066"/>
          </a:xfrm>
          <a:prstGeom prst="rect">
            <a:avLst/>
          </a:prstGeom>
        </p:spPr>
      </p:pic>
      <p:sp>
        <p:nvSpPr>
          <p:cNvPr id="12" name="Rectangle 1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CC910CD9-0BD1-D64B-A5EB-5C7BF260F756}"/>
              </a:ext>
            </a:extLst>
          </p:cNvPr>
          <p:cNvPicPr>
            <a:picLocks noChangeAspect="1"/>
          </p:cNvPicPr>
          <p:nvPr/>
        </p:nvPicPr>
        <p:blipFill rotWithShape="1">
          <a:blip r:embed="rId6"/>
          <a:srcRect l="15782" r="32654" b="1"/>
          <a:stretch/>
        </p:blipFill>
        <p:spPr>
          <a:xfrm>
            <a:off x="641180" y="643467"/>
            <a:ext cx="5129784" cy="5571066"/>
          </a:xfrm>
          <a:prstGeom prst="rect">
            <a:avLst/>
          </a:prstGeom>
        </p:spPr>
      </p:pic>
      <p:pic>
        <p:nvPicPr>
          <p:cNvPr id="6" name="Audio 5">
            <a:hlinkClick r:id="" action="ppaction://media"/>
            <a:extLst>
              <a:ext uri="{FF2B5EF4-FFF2-40B4-BE49-F238E27FC236}">
                <a16:creationId xmlns:a16="http://schemas.microsoft.com/office/drawing/2014/main" id="{0248FB78-F1DC-FA33-5EAC-58A75EBFDE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9395628"/>
      </p:ext>
    </p:extLst>
  </p:cSld>
  <p:clrMapOvr>
    <a:masterClrMapping/>
  </p:clrMapOvr>
  <p:transition spd="slow" advTm="92686">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dirty="0"/>
              <a:t>Meeting Overview</a:t>
            </a:r>
            <a:endParaRPr lang="en-US"/>
          </a:p>
        </p:txBody>
      </p:sp>
      <p:sp>
        <p:nvSpPr>
          <p:cNvPr id="3" name="Content Placeholder 2"/>
          <p:cNvSpPr>
            <a:spLocks noGrp="1"/>
          </p:cNvSpPr>
          <p:nvPr>
            <p:ph idx="1"/>
          </p:nvPr>
        </p:nvSpPr>
        <p:spPr>
          <a:xfrm>
            <a:off x="4965431" y="2438400"/>
            <a:ext cx="6586489" cy="3785419"/>
          </a:xfrm>
        </p:spPr>
        <p:txBody>
          <a:bodyPr>
            <a:normAutofit/>
          </a:bodyPr>
          <a:lstStyle/>
          <a:p>
            <a:r>
              <a:rPr lang="en-US" sz="2000" dirty="0"/>
              <a:t>What does it mean to be gifted?</a:t>
            </a:r>
          </a:p>
          <a:p>
            <a:r>
              <a:rPr lang="en-US" sz="2000" dirty="0"/>
              <a:t>Identifying gifted learners</a:t>
            </a:r>
          </a:p>
          <a:p>
            <a:r>
              <a:rPr lang="en-US" sz="2000" dirty="0"/>
              <a:t>El Paso ISD Gifted &amp; Talented Service Design</a:t>
            </a:r>
          </a:p>
          <a:p>
            <a:r>
              <a:rPr lang="en-US" sz="2000" dirty="0"/>
              <a:t>Texas Performance Standards Projects (TPSP)</a:t>
            </a:r>
          </a:p>
          <a:p>
            <a:r>
              <a:rPr lang="en-US" sz="2000" dirty="0"/>
              <a:t>Identification and Screening</a:t>
            </a:r>
          </a:p>
          <a:p>
            <a:r>
              <a:rPr lang="en-US" sz="2000" dirty="0"/>
              <a:t>Parent Resources</a:t>
            </a:r>
          </a:p>
          <a:p>
            <a:r>
              <a:rPr lang="en-US" sz="2000" dirty="0"/>
              <a:t>Q&amp;A</a:t>
            </a:r>
          </a:p>
        </p:txBody>
      </p:sp>
      <p:pic>
        <p:nvPicPr>
          <p:cNvPr id="5" name="Picture 4" descr="A group of people sitting around a table with a drawing on it&#10;&#10;Description automatically generated with low confidence">
            <a:extLst>
              <a:ext uri="{FF2B5EF4-FFF2-40B4-BE49-F238E27FC236}">
                <a16:creationId xmlns:a16="http://schemas.microsoft.com/office/drawing/2014/main" id="{50F0478C-0639-049A-BE46-A16F31C05EAC}"/>
              </a:ext>
            </a:extLst>
          </p:cNvPr>
          <p:cNvPicPr>
            <a:picLocks noChangeAspect="1"/>
          </p:cNvPicPr>
          <p:nvPr/>
        </p:nvPicPr>
        <p:blipFill rotWithShape="1">
          <a:blip r:embed="rId4"/>
          <a:srcRect l="33289" r="28689"/>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5C87"/>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3CDDBF36-D9F3-277E-9CA0-AD97B0A13D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3971128"/>
      </p:ext>
    </p:extLst>
  </p:cSld>
  <p:clrMapOvr>
    <a:masterClrMapping/>
  </p:clrMapOvr>
  <p:transition spd="slow" advTm="2700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1" y="1137064"/>
            <a:ext cx="6586491" cy="1286160"/>
          </a:xfrm>
        </p:spPr>
        <p:txBody>
          <a:bodyPr anchor="b">
            <a:normAutofit fontScale="90000"/>
          </a:bodyPr>
          <a:lstStyle/>
          <a:p>
            <a:r>
              <a:rPr lang="en-US" sz="3600" dirty="0" err="1"/>
              <a:t>Información</a:t>
            </a:r>
            <a:r>
              <a:rPr lang="en-US" sz="3600" dirty="0"/>
              <a:t> general de la </a:t>
            </a:r>
            <a:r>
              <a:rPr lang="en-US" sz="3600" dirty="0" err="1"/>
              <a:t>reunión</a:t>
            </a:r>
            <a:r>
              <a:rPr lang="en-US" sz="3600" dirty="0"/>
              <a:t>
</a:t>
            </a:r>
            <a:endParaRPr lang="en-US" dirty="0"/>
          </a:p>
        </p:txBody>
      </p:sp>
      <p:sp>
        <p:nvSpPr>
          <p:cNvPr id="3" name="Content Placeholder 2"/>
          <p:cNvSpPr>
            <a:spLocks noGrp="1"/>
          </p:cNvSpPr>
          <p:nvPr>
            <p:ph idx="1"/>
          </p:nvPr>
        </p:nvSpPr>
        <p:spPr>
          <a:xfrm>
            <a:off x="4965431" y="2438400"/>
            <a:ext cx="6586489" cy="3785419"/>
          </a:xfrm>
        </p:spPr>
        <p:txBody>
          <a:bodyPr>
            <a:normAutofit/>
          </a:bodyPr>
          <a:lstStyle/>
          <a:p>
            <a:pPr lvl="0"/>
            <a:r>
              <a:rPr lang="en-US" sz="2000" dirty="0"/>
              <a:t>¿ </a:t>
            </a:r>
            <a:r>
              <a:rPr lang="en-US" sz="2000" dirty="0" err="1"/>
              <a:t>Qué</a:t>
            </a:r>
            <a:r>
              <a:rPr lang="en-US" sz="2000" dirty="0"/>
              <a:t> </a:t>
            </a:r>
            <a:r>
              <a:rPr lang="en-US" sz="2000" dirty="0" err="1"/>
              <a:t>significa</a:t>
            </a:r>
            <a:r>
              <a:rPr lang="en-US" sz="2000" dirty="0"/>
              <a:t> ser un </a:t>
            </a:r>
            <a:r>
              <a:rPr lang="en-US" sz="2000" dirty="0" err="1"/>
              <a:t>estudiante</a:t>
            </a:r>
            <a:r>
              <a:rPr lang="en-US" sz="2000" dirty="0"/>
              <a:t> con </a:t>
            </a:r>
            <a:r>
              <a:rPr lang="en-US" sz="2000" dirty="0" err="1"/>
              <a:t>aptitud</a:t>
            </a:r>
            <a:r>
              <a:rPr lang="en-US" sz="2000" dirty="0"/>
              <a:t> </a:t>
            </a:r>
            <a:r>
              <a:rPr lang="en-US" sz="2000" dirty="0" err="1"/>
              <a:t>sobresaliente</a:t>
            </a:r>
            <a:r>
              <a:rPr lang="en-US" sz="2000" dirty="0"/>
              <a:t>?</a:t>
            </a:r>
          </a:p>
          <a:p>
            <a:pPr lvl="0"/>
            <a:r>
              <a:rPr lang="en-US" sz="2000" dirty="0"/>
              <a:t>Identificar a los </a:t>
            </a:r>
            <a:r>
              <a:rPr lang="en-US" sz="2000" dirty="0" err="1"/>
              <a:t>estudiantes</a:t>
            </a:r>
            <a:r>
              <a:rPr lang="en-US" sz="2000" dirty="0"/>
              <a:t> con aptitudes  </a:t>
            </a:r>
            <a:r>
              <a:rPr lang="en-US" sz="2000" dirty="0" err="1"/>
              <a:t>sobresalientes</a:t>
            </a:r>
            <a:r>
              <a:rPr lang="en-US" sz="2000" dirty="0"/>
              <a:t>?</a:t>
            </a:r>
          </a:p>
          <a:p>
            <a:r>
              <a:rPr lang="en-US" sz="2000" dirty="0"/>
              <a:t>El Paso ISD </a:t>
            </a:r>
            <a:r>
              <a:rPr lang="en-US" sz="2000" dirty="0" err="1"/>
              <a:t>Diseño</a:t>
            </a:r>
            <a:r>
              <a:rPr lang="en-US" sz="2000" dirty="0"/>
              <a:t> de </a:t>
            </a:r>
            <a:r>
              <a:rPr lang="en-US" sz="2000" dirty="0" err="1"/>
              <a:t>Servicios</a:t>
            </a:r>
            <a:r>
              <a:rPr lang="en-US" sz="2000" dirty="0"/>
              <a:t> Dotados y Talentosos
Texas Performance Standards Projects (TPSP)</a:t>
            </a:r>
          </a:p>
          <a:p>
            <a:pPr lvl="0"/>
            <a:r>
              <a:rPr lang="en-US" sz="2000" dirty="0" err="1"/>
              <a:t>Identificación</a:t>
            </a:r>
            <a:r>
              <a:rPr lang="en-US" sz="2000" dirty="0"/>
              <a:t> y </a:t>
            </a:r>
            <a:r>
              <a:rPr lang="en-US" sz="2000" dirty="0" err="1"/>
              <a:t>detección</a:t>
            </a:r>
            <a:endParaRPr lang="en-US" sz="2000" dirty="0"/>
          </a:p>
          <a:p>
            <a:pPr lvl="0"/>
            <a:r>
              <a:rPr lang="en-US" sz="2000" dirty="0" err="1"/>
              <a:t>Recursos</a:t>
            </a:r>
            <a:r>
              <a:rPr lang="en-US" sz="2000" dirty="0"/>
              <a:t> para los padres</a:t>
            </a:r>
          </a:p>
          <a:p>
            <a:pPr lvl="0"/>
            <a:r>
              <a:rPr lang="en-US" sz="2000" dirty="0" err="1"/>
              <a:t>Preguntas</a:t>
            </a:r>
            <a:r>
              <a:rPr lang="en-US" sz="2000" dirty="0"/>
              <a:t> y </a:t>
            </a:r>
            <a:r>
              <a:rPr lang="en-US" sz="2000" dirty="0" err="1"/>
              <a:t>respuestas</a:t>
            </a:r>
            <a:endParaRPr lang="en-US" sz="2000" dirty="0"/>
          </a:p>
        </p:txBody>
      </p:sp>
      <p:pic>
        <p:nvPicPr>
          <p:cNvPr id="5" name="Picture 4" descr="A group of people sitting around a table with a drawing on it&#10;&#10;Description automatically generated with low confidence">
            <a:extLst>
              <a:ext uri="{FF2B5EF4-FFF2-40B4-BE49-F238E27FC236}">
                <a16:creationId xmlns:a16="http://schemas.microsoft.com/office/drawing/2014/main" id="{50F0478C-0639-049A-BE46-A16F31C05EAC}"/>
              </a:ext>
            </a:extLst>
          </p:cNvPr>
          <p:cNvPicPr>
            <a:picLocks noChangeAspect="1"/>
          </p:cNvPicPr>
          <p:nvPr/>
        </p:nvPicPr>
        <p:blipFill rotWithShape="1">
          <a:blip r:embed="rId4"/>
          <a:srcRect l="33289" r="28689"/>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5C87"/>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5D3316AF-16D3-9294-ABC2-A1293425B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4214023"/>
      </p:ext>
    </p:extLst>
  </p:cSld>
  <p:clrMapOvr>
    <a:masterClrMapping/>
  </p:clrMapOvr>
  <p:transition spd="slow" advTm="1393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39A1-EAF1-E743-9264-8B9A1474A18D}"/>
              </a:ext>
            </a:extLst>
          </p:cNvPr>
          <p:cNvSpPr>
            <a:spLocks noGrp="1"/>
          </p:cNvSpPr>
          <p:nvPr>
            <p:ph type="title"/>
          </p:nvPr>
        </p:nvSpPr>
        <p:spPr/>
        <p:txBody>
          <a:bodyPr/>
          <a:lstStyle/>
          <a:p>
            <a:r>
              <a:rPr lang="en-US" dirty="0"/>
              <a:t>Texas Definition of Gifted &amp; Talented Students</a:t>
            </a:r>
          </a:p>
        </p:txBody>
      </p:sp>
      <p:sp>
        <p:nvSpPr>
          <p:cNvPr id="3" name="Content Placeholder 2">
            <a:extLst>
              <a:ext uri="{FF2B5EF4-FFF2-40B4-BE49-F238E27FC236}">
                <a16:creationId xmlns:a16="http://schemas.microsoft.com/office/drawing/2014/main" id="{1355ECD5-05D8-8542-B165-6C5986F8BDDA}"/>
              </a:ext>
            </a:extLst>
          </p:cNvPr>
          <p:cNvSpPr>
            <a:spLocks noGrp="1"/>
          </p:cNvSpPr>
          <p:nvPr>
            <p:ph idx="1"/>
          </p:nvPr>
        </p:nvSpPr>
        <p:spPr/>
        <p:txBody>
          <a:bodyPr/>
          <a:lstStyle/>
          <a:p>
            <a:pPr marL="0" indent="0">
              <a:buNone/>
            </a:pPr>
            <a:r>
              <a:rPr lang="en-US" dirty="0"/>
              <a:t>A child or youth who performs at or shows the potential for performing at a remarkably high level of accomplishment when compared to others of the same age, experience, or environment and who:</a:t>
            </a:r>
          </a:p>
          <a:p>
            <a:pPr marL="514350" indent="-514350">
              <a:buFont typeface="+mj-lt"/>
              <a:buAutoNum type="arabicPeriod"/>
            </a:pPr>
            <a:r>
              <a:rPr lang="en-US" dirty="0"/>
              <a:t>Exhibits high performance capability in an intellectual, creative, or artistic area;</a:t>
            </a:r>
          </a:p>
          <a:p>
            <a:pPr marL="514350" indent="-514350">
              <a:buFont typeface="+mj-lt"/>
              <a:buAutoNum type="arabicPeriod"/>
            </a:pPr>
            <a:r>
              <a:rPr lang="en-US" dirty="0"/>
              <a:t>Possesses an unusual capacity for leadership; or </a:t>
            </a:r>
          </a:p>
          <a:p>
            <a:pPr marL="514350" indent="-514350">
              <a:buFont typeface="+mj-lt"/>
              <a:buAutoNum type="arabicPeriod"/>
            </a:pPr>
            <a:r>
              <a:rPr lang="en-US" dirty="0"/>
              <a:t>Excels in a specific academic field. </a:t>
            </a:r>
          </a:p>
        </p:txBody>
      </p:sp>
      <p:pic>
        <p:nvPicPr>
          <p:cNvPr id="6" name="Audio 5">
            <a:hlinkClick r:id="" action="ppaction://media"/>
            <a:extLst>
              <a:ext uri="{FF2B5EF4-FFF2-40B4-BE49-F238E27FC236}">
                <a16:creationId xmlns:a16="http://schemas.microsoft.com/office/drawing/2014/main" id="{71B02D37-A878-E7F2-B43D-E4FFF00B97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4217877"/>
      </p:ext>
    </p:extLst>
  </p:cSld>
  <p:clrMapOvr>
    <a:masterClrMapping/>
  </p:clrMapOvr>
  <p:transition spd="slow" advTm="39978">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39A1-EAF1-E743-9264-8B9A1474A18D}"/>
              </a:ext>
            </a:extLst>
          </p:cNvPr>
          <p:cNvSpPr>
            <a:spLocks noGrp="1"/>
          </p:cNvSpPr>
          <p:nvPr>
            <p:ph type="title"/>
          </p:nvPr>
        </p:nvSpPr>
        <p:spPr>
          <a:xfrm>
            <a:off x="838200" y="587317"/>
            <a:ext cx="10515600" cy="1119116"/>
          </a:xfrm>
        </p:spPr>
        <p:txBody>
          <a:bodyPr>
            <a:normAutofit fontScale="90000"/>
          </a:bodyPr>
          <a:lstStyle/>
          <a:p>
            <a:r>
              <a:rPr lang="en-US" dirty="0" err="1"/>
              <a:t>Definición</a:t>
            </a:r>
            <a:r>
              <a:rPr lang="en-US" dirty="0"/>
              <a:t> de Texas de </a:t>
            </a:r>
            <a:r>
              <a:rPr lang="en-US" dirty="0" err="1"/>
              <a:t>Estudiantes</a:t>
            </a:r>
            <a:r>
              <a:rPr lang="en-US" dirty="0"/>
              <a:t> Dotados y Talentosos
</a:t>
            </a:r>
          </a:p>
        </p:txBody>
      </p:sp>
      <p:sp>
        <p:nvSpPr>
          <p:cNvPr id="3" name="Content Placeholder 2">
            <a:extLst>
              <a:ext uri="{FF2B5EF4-FFF2-40B4-BE49-F238E27FC236}">
                <a16:creationId xmlns:a16="http://schemas.microsoft.com/office/drawing/2014/main" id="{1355ECD5-05D8-8542-B165-6C5986F8BDDA}"/>
              </a:ext>
            </a:extLst>
          </p:cNvPr>
          <p:cNvSpPr>
            <a:spLocks noGrp="1"/>
          </p:cNvSpPr>
          <p:nvPr>
            <p:ph idx="1"/>
          </p:nvPr>
        </p:nvSpPr>
        <p:spPr>
          <a:xfrm>
            <a:off x="838200" y="1613591"/>
            <a:ext cx="10515600" cy="3885500"/>
          </a:xfrm>
        </p:spPr>
        <p:txBody>
          <a:bodyPr/>
          <a:lstStyle/>
          <a:p>
            <a:pPr marL="0" indent="0">
              <a:buNone/>
            </a:pPr>
            <a:r>
              <a:rPr lang="en-US" dirty="0"/>
              <a:t>Significa que es un </a:t>
            </a:r>
            <a:r>
              <a:rPr lang="en-US" dirty="0" err="1"/>
              <a:t>estudiante</a:t>
            </a:r>
            <a:r>
              <a:rPr lang="en-US" dirty="0"/>
              <a:t> que </a:t>
            </a:r>
            <a:r>
              <a:rPr lang="en-US" dirty="0" err="1"/>
              <a:t>muestra</a:t>
            </a:r>
            <a:r>
              <a:rPr lang="en-US" dirty="0"/>
              <a:t> </a:t>
            </a:r>
            <a:r>
              <a:rPr lang="en-US" dirty="0" err="1"/>
              <a:t>potencial</a:t>
            </a:r>
            <a:r>
              <a:rPr lang="en-US" dirty="0"/>
              <a:t> o se </a:t>
            </a:r>
            <a:r>
              <a:rPr lang="en-US" dirty="0" err="1"/>
              <a:t>desempeña</a:t>
            </a:r>
            <a:r>
              <a:rPr lang="en-US" dirty="0"/>
              <a:t> </a:t>
            </a:r>
            <a:r>
              <a:rPr lang="en-US" dirty="0" err="1"/>
              <a:t>en</a:t>
            </a:r>
            <a:r>
              <a:rPr lang="en-US" dirty="0"/>
              <a:t> </a:t>
            </a:r>
            <a:r>
              <a:rPr lang="en-US" dirty="0" err="1"/>
              <a:t>niveles</a:t>
            </a:r>
            <a:r>
              <a:rPr lang="en-US" dirty="0"/>
              <a:t> </a:t>
            </a:r>
            <a:r>
              <a:rPr lang="en-US" dirty="0" err="1"/>
              <a:t>notablemente</a:t>
            </a:r>
            <a:r>
              <a:rPr lang="en-US" dirty="0"/>
              <a:t> </a:t>
            </a:r>
            <a:r>
              <a:rPr lang="en-US" dirty="0" err="1"/>
              <a:t>más</a:t>
            </a:r>
            <a:r>
              <a:rPr lang="en-US" dirty="0"/>
              <a:t> altos de </a:t>
            </a:r>
            <a:r>
              <a:rPr lang="en-US" dirty="0" err="1"/>
              <a:t>superación</a:t>
            </a:r>
            <a:r>
              <a:rPr lang="en-US" dirty="0"/>
              <a:t> </a:t>
            </a:r>
            <a:r>
              <a:rPr lang="en-US" dirty="0" err="1"/>
              <a:t>cuando</a:t>
            </a:r>
            <a:r>
              <a:rPr lang="en-US" dirty="0"/>
              <a:t> se </a:t>
            </a:r>
            <a:r>
              <a:rPr lang="en-US" dirty="0" err="1"/>
              <a:t>compara</a:t>
            </a:r>
            <a:r>
              <a:rPr lang="en-US" dirty="0"/>
              <a:t> con </a:t>
            </a:r>
            <a:r>
              <a:rPr lang="en-US" dirty="0" err="1"/>
              <a:t>otros</a:t>
            </a:r>
            <a:r>
              <a:rPr lang="en-US" dirty="0"/>
              <a:t> de la </a:t>
            </a:r>
            <a:r>
              <a:rPr lang="en-US" dirty="0" err="1"/>
              <a:t>misma</a:t>
            </a:r>
            <a:r>
              <a:rPr lang="en-US" dirty="0"/>
              <a:t> </a:t>
            </a:r>
            <a:r>
              <a:rPr lang="en-US" dirty="0" err="1"/>
              <a:t>edad</a:t>
            </a:r>
            <a:r>
              <a:rPr lang="en-US" dirty="0"/>
              <a:t>: </a:t>
            </a:r>
          </a:p>
          <a:p>
            <a:pPr marL="514350" indent="-514350">
              <a:buFont typeface="+mj-lt"/>
              <a:buAutoNum type="arabicPeriod"/>
            </a:pPr>
            <a:r>
              <a:rPr lang="en-US" dirty="0"/>
              <a:t>Exhibe un alto </a:t>
            </a:r>
            <a:r>
              <a:rPr lang="en-US" dirty="0" err="1"/>
              <a:t>desempeño</a:t>
            </a:r>
            <a:r>
              <a:rPr lang="en-US" dirty="0"/>
              <a:t> </a:t>
            </a:r>
            <a:r>
              <a:rPr lang="en-US" dirty="0" err="1"/>
              <a:t>en</a:t>
            </a:r>
            <a:r>
              <a:rPr lang="en-US" dirty="0"/>
              <a:t> un </a:t>
            </a:r>
            <a:r>
              <a:rPr lang="en-US" dirty="0" err="1"/>
              <a:t>área</a:t>
            </a:r>
            <a:r>
              <a:rPr lang="en-US" dirty="0"/>
              <a:t> intellectual, </a:t>
            </a:r>
            <a:r>
              <a:rPr lang="en-US" dirty="0" err="1"/>
              <a:t>creativa</a:t>
            </a:r>
            <a:r>
              <a:rPr lang="en-US" dirty="0"/>
              <a:t> o </a:t>
            </a:r>
            <a:r>
              <a:rPr lang="en-US" dirty="0" err="1"/>
              <a:t>artística</a:t>
            </a:r>
            <a:r>
              <a:rPr lang="en-US" dirty="0"/>
              <a:t>;</a:t>
            </a:r>
          </a:p>
          <a:p>
            <a:pPr marL="514350" indent="-514350">
              <a:buFont typeface="+mj-lt"/>
              <a:buAutoNum type="arabicPeriod"/>
            </a:pPr>
            <a:r>
              <a:rPr lang="en-US" dirty="0"/>
              <a:t>Posee una </a:t>
            </a:r>
            <a:r>
              <a:rPr lang="en-US" dirty="0" err="1"/>
              <a:t>capacidad</a:t>
            </a:r>
            <a:r>
              <a:rPr lang="en-US" dirty="0"/>
              <a:t> </a:t>
            </a:r>
            <a:r>
              <a:rPr lang="en-US" dirty="0" err="1"/>
              <a:t>inusual</a:t>
            </a:r>
            <a:r>
              <a:rPr lang="en-US" dirty="0"/>
              <a:t> de </a:t>
            </a:r>
            <a:r>
              <a:rPr lang="en-US" dirty="0" err="1"/>
              <a:t>liderazgo</a:t>
            </a:r>
            <a:r>
              <a:rPr lang="en-US" dirty="0"/>
              <a:t>;</a:t>
            </a:r>
          </a:p>
          <a:p>
            <a:pPr marL="514350" indent="-514350">
              <a:buFont typeface="+mj-lt"/>
              <a:buAutoNum type="arabicPeriod"/>
            </a:pPr>
            <a:r>
              <a:rPr lang="en-US" dirty="0" err="1"/>
              <a:t>Sobresale</a:t>
            </a:r>
            <a:r>
              <a:rPr lang="en-US" dirty="0"/>
              <a:t> </a:t>
            </a:r>
            <a:r>
              <a:rPr lang="en-US" dirty="0" err="1"/>
              <a:t>en</a:t>
            </a:r>
            <a:r>
              <a:rPr lang="en-US" dirty="0"/>
              <a:t> un </a:t>
            </a:r>
            <a:r>
              <a:rPr lang="en-US" dirty="0" err="1"/>
              <a:t>área</a:t>
            </a:r>
            <a:r>
              <a:rPr lang="en-US" dirty="0"/>
              <a:t> </a:t>
            </a:r>
            <a:r>
              <a:rPr lang="en-US" dirty="0" err="1"/>
              <a:t>académica</a:t>
            </a:r>
            <a:r>
              <a:rPr lang="en-US" dirty="0"/>
              <a:t> </a:t>
            </a:r>
            <a:r>
              <a:rPr lang="en-US" dirty="0" err="1"/>
              <a:t>específica</a:t>
            </a:r>
            <a:r>
              <a:rPr lang="en-US" dirty="0"/>
              <a:t>.</a:t>
            </a:r>
          </a:p>
        </p:txBody>
      </p:sp>
      <p:pic>
        <p:nvPicPr>
          <p:cNvPr id="6" name="Audio 5">
            <a:hlinkClick r:id="" action="ppaction://media"/>
            <a:extLst>
              <a:ext uri="{FF2B5EF4-FFF2-40B4-BE49-F238E27FC236}">
                <a16:creationId xmlns:a16="http://schemas.microsoft.com/office/drawing/2014/main" id="{77F3E0A2-1F53-2E5A-AB6A-1E1038FFE1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7234954"/>
      </p:ext>
    </p:extLst>
  </p:cSld>
  <p:clrMapOvr>
    <a:masterClrMapping/>
  </p:clrMapOvr>
  <p:transition spd="slow" advTm="11756">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6AB2ED8-6A7E-714D-8743-7ECE6D43EEFD}"/>
              </a:ext>
            </a:extLst>
          </p:cNvPr>
          <p:cNvSpPr>
            <a:spLocks noGrp="1"/>
          </p:cNvSpPr>
          <p:nvPr>
            <p:ph type="title"/>
          </p:nvPr>
        </p:nvSpPr>
        <p:spPr>
          <a:xfrm>
            <a:off x="640079" y="2074363"/>
            <a:ext cx="3112524" cy="3281408"/>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The Difference between…</a:t>
            </a:r>
            <a:br>
              <a:rPr lang="en-US" sz="2600" kern="1200">
                <a:solidFill>
                  <a:srgbClr val="FFFFFF"/>
                </a:solidFill>
                <a:latin typeface="+mj-lt"/>
                <a:ea typeface="+mj-ea"/>
                <a:cs typeface="+mj-cs"/>
              </a:rPr>
            </a:br>
            <a:endParaRPr lang="en-US" sz="2600" kern="1200">
              <a:solidFill>
                <a:srgbClr val="FFFFFF"/>
              </a:solidFill>
              <a:latin typeface="+mj-lt"/>
              <a:ea typeface="+mj-ea"/>
              <a:cs typeface="+mj-cs"/>
            </a:endParaRPr>
          </a:p>
        </p:txBody>
      </p:sp>
      <p:graphicFrame>
        <p:nvGraphicFramePr>
          <p:cNvPr id="13" name="Table 13">
            <a:extLst>
              <a:ext uri="{FF2B5EF4-FFF2-40B4-BE49-F238E27FC236}">
                <a16:creationId xmlns:a16="http://schemas.microsoft.com/office/drawing/2014/main" id="{AF43F1E3-DD34-1D4C-B5CD-64C45A19FABC}"/>
              </a:ext>
            </a:extLst>
          </p:cNvPr>
          <p:cNvGraphicFramePr>
            <a:graphicFrameLocks noGrp="1"/>
          </p:cNvGraphicFramePr>
          <p:nvPr>
            <p:extLst>
              <p:ext uri="{D42A27DB-BD31-4B8C-83A1-F6EECF244321}">
                <p14:modId xmlns:p14="http://schemas.microsoft.com/office/powerpoint/2010/main" val="629717312"/>
              </p:ext>
            </p:extLst>
          </p:nvPr>
        </p:nvGraphicFramePr>
        <p:xfrm>
          <a:off x="4009836" y="688680"/>
          <a:ext cx="7366725" cy="5747746"/>
        </p:xfrm>
        <a:graphic>
          <a:graphicData uri="http://schemas.openxmlformats.org/drawingml/2006/table">
            <a:tbl>
              <a:tblPr firstRow="1" bandRow="1">
                <a:tableStyleId>{EB344D84-9AFB-497E-A393-DC336BA19D2E}</a:tableStyleId>
              </a:tblPr>
              <a:tblGrid>
                <a:gridCol w="3572261">
                  <a:extLst>
                    <a:ext uri="{9D8B030D-6E8A-4147-A177-3AD203B41FA5}">
                      <a16:colId xmlns:a16="http://schemas.microsoft.com/office/drawing/2014/main" val="3682237459"/>
                    </a:ext>
                  </a:extLst>
                </a:gridCol>
                <a:gridCol w="3794464">
                  <a:extLst>
                    <a:ext uri="{9D8B030D-6E8A-4147-A177-3AD203B41FA5}">
                      <a16:colId xmlns:a16="http://schemas.microsoft.com/office/drawing/2014/main" val="2840914248"/>
                    </a:ext>
                  </a:extLst>
                </a:gridCol>
              </a:tblGrid>
              <a:tr h="470076">
                <a:tc>
                  <a:txBody>
                    <a:bodyPr/>
                    <a:lstStyle/>
                    <a:p>
                      <a:pPr algn="ctr"/>
                      <a:r>
                        <a:rPr lang="en-US" sz="1800">
                          <a:solidFill>
                            <a:schemeClr val="tx1"/>
                          </a:solidFill>
                        </a:rPr>
                        <a:t>A Bright Child</a:t>
                      </a:r>
                    </a:p>
                  </a:txBody>
                  <a:tcPr marL="91654" marR="91654" marT="45827" marB="45827"/>
                </a:tc>
                <a:tc>
                  <a:txBody>
                    <a:bodyPr/>
                    <a:lstStyle/>
                    <a:p>
                      <a:pPr algn="ctr"/>
                      <a:r>
                        <a:rPr lang="en-US" sz="1800">
                          <a:solidFill>
                            <a:schemeClr val="tx1"/>
                          </a:solidFill>
                        </a:rPr>
                        <a:t>A Gifted Child</a:t>
                      </a:r>
                    </a:p>
                  </a:txBody>
                  <a:tcPr marL="91654" marR="91654" marT="45827" marB="45827"/>
                </a:tc>
                <a:extLst>
                  <a:ext uri="{0D108BD9-81ED-4DB2-BD59-A6C34878D82A}">
                    <a16:rowId xmlns:a16="http://schemas.microsoft.com/office/drawing/2014/main" val="2120472793"/>
                  </a:ext>
                </a:extLst>
              </a:tr>
              <a:tr h="5277670">
                <a:tc>
                  <a:txBody>
                    <a:bodyPr/>
                    <a:lstStyle/>
                    <a:p>
                      <a:pPr marL="285750" indent="-285750" algn="l">
                        <a:buFont typeface="Wingdings" pitchFamily="2" charset="2"/>
                        <a:buChar char="ü"/>
                      </a:pPr>
                      <a:r>
                        <a:rPr lang="en-US" sz="1800" dirty="0"/>
                        <a:t>Knows the answers</a:t>
                      </a:r>
                    </a:p>
                    <a:p>
                      <a:pPr marL="285750" indent="-285750" algn="l">
                        <a:buFont typeface="Wingdings" pitchFamily="2" charset="2"/>
                        <a:buChar char="ü"/>
                      </a:pPr>
                      <a:r>
                        <a:rPr lang="en-US" sz="1800" dirty="0"/>
                        <a:t>Is interested</a:t>
                      </a:r>
                    </a:p>
                    <a:p>
                      <a:pPr marL="285750" indent="-285750" algn="l">
                        <a:buFont typeface="Wingdings" pitchFamily="2" charset="2"/>
                        <a:buChar char="ü"/>
                      </a:pPr>
                      <a:r>
                        <a:rPr lang="en-US" sz="1800" dirty="0"/>
                        <a:t>Is attentive</a:t>
                      </a:r>
                    </a:p>
                    <a:p>
                      <a:pPr marL="285750" indent="-285750" algn="l">
                        <a:buFont typeface="Wingdings" pitchFamily="2" charset="2"/>
                        <a:buChar char="ü"/>
                      </a:pPr>
                      <a:r>
                        <a:rPr lang="en-US" sz="1800" dirty="0"/>
                        <a:t>Has good ideas</a:t>
                      </a:r>
                    </a:p>
                    <a:p>
                      <a:pPr marL="285750" indent="-285750" algn="l">
                        <a:buFont typeface="Wingdings" pitchFamily="2" charset="2"/>
                        <a:buChar char="ü"/>
                      </a:pPr>
                      <a:r>
                        <a:rPr lang="en-US" sz="1800" dirty="0"/>
                        <a:t>Works hard</a:t>
                      </a:r>
                    </a:p>
                    <a:p>
                      <a:pPr marL="285750" indent="-285750" algn="l">
                        <a:buFont typeface="Wingdings" pitchFamily="2" charset="2"/>
                        <a:buChar char="ü"/>
                      </a:pPr>
                      <a:r>
                        <a:rPr lang="en-US" sz="1800" dirty="0"/>
                        <a:t>Answers the questions</a:t>
                      </a:r>
                    </a:p>
                    <a:p>
                      <a:pPr marL="285750" indent="-285750" algn="l">
                        <a:buFont typeface="Wingdings" pitchFamily="2" charset="2"/>
                        <a:buChar char="ü"/>
                      </a:pPr>
                      <a:r>
                        <a:rPr lang="en-US" sz="1800" dirty="0"/>
                        <a:t>Listens with interest</a:t>
                      </a:r>
                    </a:p>
                    <a:p>
                      <a:pPr marL="285750" indent="-285750" algn="l">
                        <a:buFont typeface="Wingdings" pitchFamily="2" charset="2"/>
                        <a:buChar char="ü"/>
                      </a:pPr>
                      <a:r>
                        <a:rPr lang="en-US" sz="1800" dirty="0"/>
                        <a:t>Learns with ease</a:t>
                      </a:r>
                    </a:p>
                    <a:p>
                      <a:pPr marL="285750" indent="-285750" algn="l">
                        <a:buFont typeface="Wingdings" pitchFamily="2" charset="2"/>
                        <a:buChar char="ü"/>
                      </a:pPr>
                      <a:r>
                        <a:rPr lang="en-US" sz="1800" dirty="0"/>
                        <a:t>Enjoys peers</a:t>
                      </a:r>
                    </a:p>
                    <a:p>
                      <a:pPr marL="285750" indent="-285750" algn="l">
                        <a:buFont typeface="Wingdings" pitchFamily="2" charset="2"/>
                        <a:buChar char="ü"/>
                      </a:pPr>
                      <a:r>
                        <a:rPr lang="en-US" sz="1800" dirty="0"/>
                        <a:t>Completes assignments</a:t>
                      </a:r>
                    </a:p>
                    <a:p>
                      <a:pPr marL="285750" indent="-285750" algn="l">
                        <a:buFont typeface="Wingdings" pitchFamily="2" charset="2"/>
                        <a:buChar char="ü"/>
                      </a:pPr>
                      <a:r>
                        <a:rPr lang="en-US" sz="1800" dirty="0"/>
                        <a:t>Copies accurately</a:t>
                      </a:r>
                    </a:p>
                    <a:p>
                      <a:pPr marL="285750" indent="-285750" algn="l">
                        <a:buFont typeface="Wingdings" pitchFamily="2" charset="2"/>
                        <a:buChar char="ü"/>
                      </a:pPr>
                      <a:r>
                        <a:rPr lang="en-US" sz="1800" dirty="0"/>
                        <a:t>Enjoys school</a:t>
                      </a:r>
                    </a:p>
                    <a:p>
                      <a:pPr marL="285750" indent="-285750" algn="l">
                        <a:buFont typeface="Wingdings" pitchFamily="2" charset="2"/>
                        <a:buChar char="ü"/>
                      </a:pPr>
                      <a:r>
                        <a:rPr lang="en-US" sz="1800" dirty="0"/>
                        <a:t>Absorbs information</a:t>
                      </a:r>
                    </a:p>
                    <a:p>
                      <a:pPr marL="285750" indent="-285750" algn="l">
                        <a:buFont typeface="Wingdings" pitchFamily="2" charset="2"/>
                        <a:buChar char="ü"/>
                      </a:pPr>
                      <a:r>
                        <a:rPr lang="en-US" sz="1800" dirty="0"/>
                        <a:t>Is pleased with own learning</a:t>
                      </a:r>
                    </a:p>
                  </a:txBody>
                  <a:tcPr marL="91654" marR="91654" marT="45827" marB="45827"/>
                </a:tc>
                <a:tc>
                  <a:txBody>
                    <a:bodyPr/>
                    <a:lstStyle/>
                    <a:p>
                      <a:pPr marL="285750" indent="-285750" algn="l">
                        <a:buFont typeface="Wingdings" pitchFamily="2" charset="2"/>
                        <a:buChar char="ü"/>
                      </a:pPr>
                      <a:r>
                        <a:rPr lang="en-US" sz="1800" dirty="0"/>
                        <a:t>Asks the questions</a:t>
                      </a:r>
                    </a:p>
                    <a:p>
                      <a:pPr marL="285750" indent="-285750" algn="l">
                        <a:buFont typeface="Wingdings" pitchFamily="2" charset="2"/>
                        <a:buChar char="ü"/>
                      </a:pPr>
                      <a:r>
                        <a:rPr lang="en-US" sz="1800" dirty="0"/>
                        <a:t>Is highly curious</a:t>
                      </a:r>
                    </a:p>
                    <a:p>
                      <a:pPr marL="285750" indent="-285750" algn="l">
                        <a:buFont typeface="Wingdings" pitchFamily="2" charset="2"/>
                        <a:buChar char="ü"/>
                      </a:pPr>
                      <a:r>
                        <a:rPr lang="en-US" sz="1800" dirty="0"/>
                        <a:t>Is mentally and physically involved</a:t>
                      </a:r>
                    </a:p>
                    <a:p>
                      <a:pPr marL="285750" indent="-285750" algn="l">
                        <a:buFont typeface="Wingdings" pitchFamily="2" charset="2"/>
                        <a:buChar char="ü"/>
                      </a:pPr>
                      <a:r>
                        <a:rPr lang="en-US" sz="1800" dirty="0"/>
                        <a:t>Has wild, silly ideas</a:t>
                      </a:r>
                    </a:p>
                    <a:p>
                      <a:pPr marL="285750" indent="-285750" algn="l">
                        <a:buFont typeface="Wingdings" pitchFamily="2" charset="2"/>
                        <a:buChar char="ü"/>
                      </a:pPr>
                      <a:r>
                        <a:rPr lang="en-US" sz="1800" dirty="0"/>
                        <a:t>Plays around, yet tests well</a:t>
                      </a:r>
                    </a:p>
                    <a:p>
                      <a:pPr marL="285750" indent="-285750" algn="l">
                        <a:buFont typeface="Wingdings" pitchFamily="2" charset="2"/>
                        <a:buChar char="ü"/>
                      </a:pPr>
                      <a:r>
                        <a:rPr lang="en-US" sz="1800" dirty="0"/>
                        <a:t>Discusses in detail, elaborates</a:t>
                      </a:r>
                    </a:p>
                    <a:p>
                      <a:pPr marL="285750" indent="-285750" algn="l">
                        <a:buFont typeface="Wingdings" pitchFamily="2" charset="2"/>
                        <a:buChar char="ü"/>
                      </a:pPr>
                      <a:r>
                        <a:rPr lang="en-US" sz="1800" dirty="0"/>
                        <a:t>Shows strong feelings and opinions</a:t>
                      </a:r>
                    </a:p>
                    <a:p>
                      <a:pPr marL="285750" indent="-285750" algn="l">
                        <a:buFont typeface="Wingdings" pitchFamily="2" charset="2"/>
                        <a:buChar char="ü"/>
                      </a:pPr>
                      <a:r>
                        <a:rPr lang="en-US" sz="1800" dirty="0"/>
                        <a:t>Already knows</a:t>
                      </a:r>
                    </a:p>
                    <a:p>
                      <a:pPr marL="285750" indent="-285750" algn="l">
                        <a:buFont typeface="Wingdings" pitchFamily="2" charset="2"/>
                        <a:buChar char="ü"/>
                      </a:pPr>
                      <a:r>
                        <a:rPr lang="en-US" sz="1800" dirty="0"/>
                        <a:t>Prefers adults</a:t>
                      </a:r>
                    </a:p>
                    <a:p>
                      <a:pPr marL="285750" indent="-285750" algn="l">
                        <a:buFont typeface="Wingdings" pitchFamily="2" charset="2"/>
                        <a:buChar char="ü"/>
                      </a:pPr>
                      <a:r>
                        <a:rPr lang="en-US" sz="1800" dirty="0"/>
                        <a:t>Initiates projects</a:t>
                      </a:r>
                    </a:p>
                    <a:p>
                      <a:pPr marL="285750" indent="-285750" algn="l">
                        <a:buFont typeface="Wingdings" pitchFamily="2" charset="2"/>
                        <a:buChar char="ü"/>
                      </a:pPr>
                      <a:r>
                        <a:rPr lang="en-US" sz="1800" dirty="0"/>
                        <a:t>Creates a new design</a:t>
                      </a:r>
                    </a:p>
                    <a:p>
                      <a:pPr marL="285750" indent="-285750" algn="l">
                        <a:buFont typeface="Wingdings" pitchFamily="2" charset="2"/>
                        <a:buChar char="ü"/>
                      </a:pPr>
                      <a:r>
                        <a:rPr lang="en-US" sz="1800" dirty="0"/>
                        <a:t>Enjoys learning</a:t>
                      </a:r>
                    </a:p>
                    <a:p>
                      <a:pPr marL="285750" indent="-285750" algn="l">
                        <a:buFont typeface="Wingdings" pitchFamily="2" charset="2"/>
                        <a:buChar char="ü"/>
                      </a:pPr>
                      <a:r>
                        <a:rPr lang="en-US" sz="1800" dirty="0"/>
                        <a:t>Is keenly observant</a:t>
                      </a:r>
                    </a:p>
                    <a:p>
                      <a:pPr marL="285750" indent="-285750" algn="l">
                        <a:buFont typeface="Wingdings" pitchFamily="2" charset="2"/>
                        <a:buChar char="ü"/>
                      </a:pPr>
                      <a:r>
                        <a:rPr lang="en-US" sz="1800" dirty="0"/>
                        <a:t>Is highly self-critical</a:t>
                      </a:r>
                    </a:p>
                  </a:txBody>
                  <a:tcPr marL="91654" marR="91654" marT="45827" marB="45827"/>
                </a:tc>
                <a:extLst>
                  <a:ext uri="{0D108BD9-81ED-4DB2-BD59-A6C34878D82A}">
                    <a16:rowId xmlns:a16="http://schemas.microsoft.com/office/drawing/2014/main" val="2636754669"/>
                  </a:ext>
                </a:extLst>
              </a:tr>
            </a:tbl>
          </a:graphicData>
        </a:graphic>
      </p:graphicFrame>
      <p:pic>
        <p:nvPicPr>
          <p:cNvPr id="5" name="Audio 4">
            <a:hlinkClick r:id="" action="ppaction://media"/>
            <a:extLst>
              <a:ext uri="{FF2B5EF4-FFF2-40B4-BE49-F238E27FC236}">
                <a16:creationId xmlns:a16="http://schemas.microsoft.com/office/drawing/2014/main" id="{D3E02EAF-AB55-A9E6-04C3-A6B839C312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5161070"/>
      </p:ext>
    </p:extLst>
  </p:cSld>
  <p:clrMapOvr>
    <a:masterClrMapping/>
  </p:clrMapOvr>
  <p:transition spd="slow" advTm="6412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66AB2ED8-6A7E-714D-8743-7ECE6D43EEFD}"/>
              </a:ext>
            </a:extLst>
          </p:cNvPr>
          <p:cNvSpPr>
            <a:spLocks noGrp="1"/>
          </p:cNvSpPr>
          <p:nvPr>
            <p:ph type="title"/>
          </p:nvPr>
        </p:nvSpPr>
        <p:spPr>
          <a:xfrm>
            <a:off x="640080" y="2074363"/>
            <a:ext cx="3112523" cy="3269533"/>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La diferencia entre... </a:t>
            </a:r>
            <a:br>
              <a:rPr lang="en-US" sz="2600" kern="1200">
                <a:solidFill>
                  <a:srgbClr val="FFFFFF"/>
                </a:solidFill>
                <a:latin typeface="+mj-lt"/>
                <a:ea typeface="+mj-ea"/>
                <a:cs typeface="+mj-cs"/>
              </a:rPr>
            </a:br>
            <a:endParaRPr lang="en-US" sz="2600" kern="1200">
              <a:solidFill>
                <a:srgbClr val="FFFFFF"/>
              </a:solidFill>
              <a:latin typeface="+mj-lt"/>
              <a:ea typeface="+mj-ea"/>
              <a:cs typeface="+mj-cs"/>
            </a:endParaRPr>
          </a:p>
        </p:txBody>
      </p:sp>
      <p:graphicFrame>
        <p:nvGraphicFramePr>
          <p:cNvPr id="13" name="Table 13">
            <a:extLst>
              <a:ext uri="{FF2B5EF4-FFF2-40B4-BE49-F238E27FC236}">
                <a16:creationId xmlns:a16="http://schemas.microsoft.com/office/drawing/2014/main" id="{AF43F1E3-DD34-1D4C-B5CD-64C45A19FABC}"/>
              </a:ext>
            </a:extLst>
          </p:cNvPr>
          <p:cNvGraphicFramePr>
            <a:graphicFrameLocks noGrp="1"/>
          </p:cNvGraphicFramePr>
          <p:nvPr>
            <p:extLst>
              <p:ext uri="{D42A27DB-BD31-4B8C-83A1-F6EECF244321}">
                <p14:modId xmlns:p14="http://schemas.microsoft.com/office/powerpoint/2010/main" val="2168816178"/>
              </p:ext>
            </p:extLst>
          </p:nvPr>
        </p:nvGraphicFramePr>
        <p:xfrm>
          <a:off x="4221726" y="712430"/>
          <a:ext cx="7071708" cy="5759622"/>
        </p:xfrm>
        <a:graphic>
          <a:graphicData uri="http://schemas.openxmlformats.org/drawingml/2006/table">
            <a:tbl>
              <a:tblPr firstRow="1" bandRow="1">
                <a:tableStyleId>{EB344D84-9AFB-497E-A393-DC336BA19D2E}</a:tableStyleId>
              </a:tblPr>
              <a:tblGrid>
                <a:gridCol w="3377164">
                  <a:extLst>
                    <a:ext uri="{9D8B030D-6E8A-4147-A177-3AD203B41FA5}">
                      <a16:colId xmlns:a16="http://schemas.microsoft.com/office/drawing/2014/main" val="3682237459"/>
                    </a:ext>
                  </a:extLst>
                </a:gridCol>
                <a:gridCol w="3694544">
                  <a:extLst>
                    <a:ext uri="{9D8B030D-6E8A-4147-A177-3AD203B41FA5}">
                      <a16:colId xmlns:a16="http://schemas.microsoft.com/office/drawing/2014/main" val="2840914248"/>
                    </a:ext>
                  </a:extLst>
                </a:gridCol>
              </a:tblGrid>
              <a:tr h="678682">
                <a:tc>
                  <a:txBody>
                    <a:bodyPr/>
                    <a:lstStyle/>
                    <a:p>
                      <a:pPr algn="ctr"/>
                      <a:r>
                        <a:rPr lang="en-US" sz="1500">
                          <a:solidFill>
                            <a:schemeClr val="tx1"/>
                          </a:solidFill>
                        </a:rPr>
                        <a:t>un estudiante </a:t>
                      </a:r>
                      <a:r>
                        <a:rPr lang="en-US" sz="1500" b="1" i="1">
                          <a:solidFill>
                            <a:schemeClr val="tx1"/>
                          </a:solidFill>
                        </a:rPr>
                        <a:t>brillante</a:t>
                      </a:r>
                      <a:r>
                        <a:rPr lang="en-US" sz="1500">
                          <a:solidFill>
                            <a:schemeClr val="tx1"/>
                          </a:solidFill>
                        </a:rPr>
                        <a:t> </a:t>
                      </a:r>
                    </a:p>
                  </a:txBody>
                  <a:tcPr marL="78519" marR="78519" marT="39259" marB="39259"/>
                </a:tc>
                <a:tc>
                  <a:txBody>
                    <a:bodyPr/>
                    <a:lstStyle/>
                    <a:p>
                      <a:pPr algn="ctr"/>
                      <a:r>
                        <a:rPr lang="en-US" sz="1500" dirty="0">
                          <a:solidFill>
                            <a:schemeClr val="tx1"/>
                          </a:solidFill>
                        </a:rPr>
                        <a:t>un </a:t>
                      </a:r>
                      <a:r>
                        <a:rPr lang="en-US" sz="1500" dirty="0" err="1">
                          <a:solidFill>
                            <a:schemeClr val="tx1"/>
                          </a:solidFill>
                        </a:rPr>
                        <a:t>estudiante</a:t>
                      </a:r>
                      <a:r>
                        <a:rPr lang="en-US" sz="1500" dirty="0">
                          <a:solidFill>
                            <a:schemeClr val="tx1"/>
                          </a:solidFill>
                        </a:rPr>
                        <a:t> </a:t>
                      </a:r>
                      <a:r>
                        <a:rPr lang="en-US" sz="1500" b="1" i="1" dirty="0">
                          <a:solidFill>
                            <a:schemeClr val="tx1"/>
                          </a:solidFill>
                        </a:rPr>
                        <a:t>con </a:t>
                      </a:r>
                      <a:r>
                        <a:rPr lang="en-US" sz="1500" b="1" i="1" dirty="0" err="1">
                          <a:solidFill>
                            <a:schemeClr val="tx1"/>
                          </a:solidFill>
                        </a:rPr>
                        <a:t>aptitud</a:t>
                      </a:r>
                      <a:r>
                        <a:rPr lang="en-US" sz="1500" b="1" i="1" dirty="0">
                          <a:solidFill>
                            <a:schemeClr val="tx1"/>
                          </a:solidFill>
                        </a:rPr>
                        <a:t> </a:t>
                      </a:r>
                      <a:r>
                        <a:rPr lang="en-US" sz="1500" b="1" i="1" dirty="0" err="1">
                          <a:solidFill>
                            <a:schemeClr val="tx1"/>
                          </a:solidFill>
                        </a:rPr>
                        <a:t>sobresaliente</a:t>
                      </a:r>
                      <a:r>
                        <a:rPr lang="en-US" sz="1500" b="1" i="1" dirty="0">
                          <a:solidFill>
                            <a:schemeClr val="tx1"/>
                          </a:solidFill>
                        </a:rPr>
                        <a:t> </a:t>
                      </a:r>
                      <a:endParaRPr lang="en-US" sz="1500" dirty="0">
                        <a:solidFill>
                          <a:schemeClr val="tx1"/>
                        </a:solidFill>
                      </a:endParaRPr>
                    </a:p>
                  </a:txBody>
                  <a:tcPr marL="78519" marR="78519" marT="39259" marB="39259"/>
                </a:tc>
                <a:extLst>
                  <a:ext uri="{0D108BD9-81ED-4DB2-BD59-A6C34878D82A}">
                    <a16:rowId xmlns:a16="http://schemas.microsoft.com/office/drawing/2014/main" val="2120472793"/>
                  </a:ext>
                </a:extLst>
              </a:tr>
              <a:tr h="5080940">
                <a:tc>
                  <a:txBody>
                    <a:bodyPr/>
                    <a:lstStyle/>
                    <a:p>
                      <a:pPr marL="285750" indent="-285750" algn="l">
                        <a:buFont typeface="Wingdings" pitchFamily="2" charset="2"/>
                        <a:buChar char="ü"/>
                      </a:pPr>
                      <a:r>
                        <a:rPr lang="en-US" sz="1500"/>
                        <a:t>Sabe las respuestas</a:t>
                      </a:r>
                    </a:p>
                    <a:p>
                      <a:pPr marL="285750" indent="-285750" algn="l">
                        <a:buFont typeface="Wingdings" pitchFamily="2" charset="2"/>
                        <a:buChar char="ü"/>
                      </a:pPr>
                      <a:r>
                        <a:rPr lang="en-US" sz="1500"/>
                        <a:t>Está interesado(a)</a:t>
                      </a:r>
                    </a:p>
                    <a:p>
                      <a:pPr marL="285750" indent="-285750" algn="l">
                        <a:buFont typeface="Wingdings" pitchFamily="2" charset="2"/>
                        <a:buChar char="ü"/>
                      </a:pPr>
                      <a:r>
                        <a:rPr lang="en-US" sz="1500"/>
                        <a:t>Está atento</a:t>
                      </a:r>
                    </a:p>
                    <a:p>
                      <a:pPr marL="285750" indent="-285750" algn="l">
                        <a:buFont typeface="Wingdings" pitchFamily="2" charset="2"/>
                        <a:buChar char="ü"/>
                      </a:pPr>
                      <a:r>
                        <a:rPr lang="en-US" sz="1500"/>
                        <a:t>Tiene buenas ideas</a:t>
                      </a:r>
                    </a:p>
                    <a:p>
                      <a:pPr marL="285750" indent="-285750" algn="l">
                        <a:buFont typeface="Wingdings" pitchFamily="2" charset="2"/>
                        <a:buChar char="ü"/>
                      </a:pPr>
                      <a:r>
                        <a:rPr lang="en-US" sz="1500"/>
                        <a:t>Trabaja duro</a:t>
                      </a:r>
                    </a:p>
                    <a:p>
                      <a:pPr marL="285750" indent="-285750" algn="l">
                        <a:buFont typeface="Wingdings" pitchFamily="2" charset="2"/>
                        <a:buChar char="ü"/>
                      </a:pPr>
                      <a:r>
                        <a:rPr lang="en-US" sz="1500"/>
                        <a:t>Responde a las preguntas</a:t>
                      </a:r>
                    </a:p>
                    <a:p>
                      <a:pPr marL="285750" indent="-285750" algn="l">
                        <a:buFont typeface="Wingdings" pitchFamily="2" charset="2"/>
                        <a:buChar char="ü"/>
                      </a:pPr>
                      <a:r>
                        <a:rPr lang="en-US" sz="1500"/>
                        <a:t>Escucha con interés</a:t>
                      </a:r>
                    </a:p>
                    <a:p>
                      <a:pPr marL="285750" indent="-285750" algn="l">
                        <a:buFont typeface="Wingdings" pitchFamily="2" charset="2"/>
                        <a:buChar char="ü"/>
                      </a:pPr>
                      <a:r>
                        <a:rPr lang="en-US" sz="1500"/>
                        <a:t>Aprende con facilidad</a:t>
                      </a:r>
                    </a:p>
                    <a:p>
                      <a:pPr marL="285750" indent="-285750" algn="l">
                        <a:buFont typeface="Wingdings" pitchFamily="2" charset="2"/>
                        <a:buChar char="ü"/>
                      </a:pPr>
                      <a:r>
                        <a:rPr lang="en-US" sz="1500"/>
                        <a:t>Disfruta de sus compañeros</a:t>
                      </a:r>
                    </a:p>
                    <a:p>
                      <a:pPr marL="285750" indent="-285750" algn="l">
                        <a:buFont typeface="Wingdings" pitchFamily="2" charset="2"/>
                        <a:buChar char="ü"/>
                      </a:pPr>
                      <a:r>
                        <a:rPr lang="en-US" sz="1500"/>
                        <a:t>Termina su trabajo</a:t>
                      </a:r>
                    </a:p>
                    <a:p>
                      <a:pPr marL="285750" indent="-285750" algn="l">
                        <a:buFont typeface="Wingdings" pitchFamily="2" charset="2"/>
                        <a:buChar char="ü"/>
                      </a:pPr>
                      <a:r>
                        <a:rPr lang="en-US" sz="1500"/>
                        <a:t>Copia con precisión</a:t>
                      </a:r>
                    </a:p>
                    <a:p>
                      <a:pPr marL="285750" indent="-285750" algn="l">
                        <a:buFont typeface="Wingdings" pitchFamily="2" charset="2"/>
                        <a:buChar char="ü"/>
                      </a:pPr>
                      <a:r>
                        <a:rPr lang="en-US" sz="1500"/>
                        <a:t>Disfruta de la escuela</a:t>
                      </a:r>
                    </a:p>
                    <a:p>
                      <a:pPr marL="285750" indent="-285750" algn="l">
                        <a:buFont typeface="Wingdings" pitchFamily="2" charset="2"/>
                        <a:buChar char="ü"/>
                      </a:pPr>
                      <a:r>
                        <a:rPr lang="en-US" sz="1500"/>
                        <a:t>Absorbe la información</a:t>
                      </a:r>
                    </a:p>
                    <a:p>
                      <a:pPr marL="285750" indent="-285750" algn="l">
                        <a:buFont typeface="Wingdings" pitchFamily="2" charset="2"/>
                        <a:buChar char="ü"/>
                      </a:pPr>
                      <a:r>
                        <a:rPr lang="en-US" sz="1500"/>
                        <a:t>Está satisfecho con su propio  aprendizaje</a:t>
                      </a:r>
                    </a:p>
                  </a:txBody>
                  <a:tcPr marL="78519" marR="78519" marT="39259" marB="39259"/>
                </a:tc>
                <a:tc>
                  <a:txBody>
                    <a:bodyPr/>
                    <a:lstStyle/>
                    <a:p>
                      <a:pPr marL="285750" indent="-285750" algn="l">
                        <a:buFont typeface="Wingdings" pitchFamily="2" charset="2"/>
                        <a:buChar char="ü"/>
                      </a:pPr>
                      <a:r>
                        <a:rPr lang="en-US" sz="1500" dirty="0"/>
                        <a:t>Hace </a:t>
                      </a:r>
                      <a:r>
                        <a:rPr lang="en-US" sz="1500" dirty="0" err="1"/>
                        <a:t>preguntas</a:t>
                      </a:r>
                      <a:endParaRPr lang="en-US" sz="1500" dirty="0"/>
                    </a:p>
                    <a:p>
                      <a:pPr marL="285750" indent="-285750" algn="l">
                        <a:buFont typeface="Wingdings" pitchFamily="2" charset="2"/>
                        <a:buChar char="ü"/>
                      </a:pPr>
                      <a:r>
                        <a:rPr lang="en-US" sz="1500" dirty="0"/>
                        <a:t>Es </a:t>
                      </a:r>
                      <a:r>
                        <a:rPr lang="en-US" sz="1500" dirty="0" err="1"/>
                        <a:t>muy</a:t>
                      </a:r>
                      <a:r>
                        <a:rPr lang="en-US" sz="1500" dirty="0"/>
                        <a:t> curioso</a:t>
                      </a:r>
                    </a:p>
                    <a:p>
                      <a:pPr marL="285750" indent="-285750" algn="l">
                        <a:buFont typeface="Wingdings" pitchFamily="2" charset="2"/>
                        <a:buChar char="ü"/>
                      </a:pPr>
                      <a:r>
                        <a:rPr lang="en-US" sz="1500" dirty="0" err="1"/>
                        <a:t>Está</a:t>
                      </a:r>
                      <a:r>
                        <a:rPr lang="en-US" sz="1500" dirty="0"/>
                        <a:t> </a:t>
                      </a:r>
                      <a:r>
                        <a:rPr lang="en-US" sz="1500" dirty="0" err="1"/>
                        <a:t>involucrado</a:t>
                      </a:r>
                      <a:r>
                        <a:rPr lang="en-US" sz="1500" dirty="0"/>
                        <a:t> mental y </a:t>
                      </a:r>
                      <a:r>
                        <a:rPr lang="en-US" sz="1500" dirty="0" err="1"/>
                        <a:t>físicamente</a:t>
                      </a:r>
                      <a:endParaRPr lang="en-US" sz="1500" dirty="0"/>
                    </a:p>
                    <a:p>
                      <a:pPr marL="285750" indent="-285750" algn="l">
                        <a:buFont typeface="Wingdings" pitchFamily="2" charset="2"/>
                        <a:buChar char="ü"/>
                      </a:pPr>
                      <a:r>
                        <a:rPr lang="en-US" sz="1500" dirty="0"/>
                        <a:t>Tiene ideas no </a:t>
                      </a:r>
                      <a:r>
                        <a:rPr lang="en-US" sz="1500" dirty="0" err="1"/>
                        <a:t>comunes</a:t>
                      </a:r>
                      <a:endParaRPr lang="en-US" sz="1500" dirty="0"/>
                    </a:p>
                    <a:p>
                      <a:pPr marL="285750" indent="-285750" algn="l">
                        <a:buFont typeface="Wingdings" pitchFamily="2" charset="2"/>
                        <a:buChar char="ü"/>
                      </a:pPr>
                      <a:r>
                        <a:rPr lang="en-US" sz="1500" dirty="0" err="1"/>
                        <a:t>Juega</a:t>
                      </a:r>
                      <a:r>
                        <a:rPr lang="en-US" sz="1500" dirty="0"/>
                        <a:t> y no pone </a:t>
                      </a:r>
                      <a:r>
                        <a:rPr lang="en-US" sz="1500" dirty="0" err="1"/>
                        <a:t>atención</a:t>
                      </a:r>
                      <a:r>
                        <a:rPr lang="en-US" sz="1500" dirty="0"/>
                        <a:t>, sin embargo sale bien </a:t>
                      </a:r>
                      <a:r>
                        <a:rPr lang="en-US" sz="1500" dirty="0" err="1"/>
                        <a:t>en</a:t>
                      </a:r>
                      <a:r>
                        <a:rPr lang="en-US" sz="1500" dirty="0"/>
                        <a:t> los </a:t>
                      </a:r>
                      <a:r>
                        <a:rPr lang="es-ES" sz="1500" dirty="0"/>
                        <a:t>exámenes</a:t>
                      </a:r>
                      <a:endParaRPr lang="en-US" sz="1500" dirty="0"/>
                    </a:p>
                    <a:p>
                      <a:pPr marL="285750" indent="-285750" algn="l">
                        <a:buFont typeface="Wingdings" pitchFamily="2" charset="2"/>
                        <a:buChar char="ü"/>
                      </a:pPr>
                      <a:r>
                        <a:rPr lang="en-US" sz="1500" dirty="0" err="1"/>
                        <a:t>Elabora</a:t>
                      </a:r>
                      <a:r>
                        <a:rPr lang="en-US" sz="1500" dirty="0"/>
                        <a:t> y </a:t>
                      </a:r>
                      <a:r>
                        <a:rPr lang="en-US" sz="1500" dirty="0" err="1"/>
                        <a:t>discute</a:t>
                      </a:r>
                      <a:r>
                        <a:rPr lang="en-US" sz="1500" dirty="0"/>
                        <a:t> </a:t>
                      </a:r>
                      <a:r>
                        <a:rPr lang="en-US" sz="1500" dirty="0" err="1"/>
                        <a:t>en</a:t>
                      </a:r>
                      <a:r>
                        <a:rPr lang="en-US" sz="1500" dirty="0"/>
                        <a:t> </a:t>
                      </a:r>
                      <a:r>
                        <a:rPr lang="en-US" sz="1500" dirty="0" err="1"/>
                        <a:t>detalle</a:t>
                      </a:r>
                      <a:endParaRPr lang="en-US" sz="1500" dirty="0"/>
                    </a:p>
                    <a:p>
                      <a:pPr marL="285750" indent="-285750" algn="l">
                        <a:buFont typeface="Wingdings" pitchFamily="2" charset="2"/>
                        <a:buChar char="ü"/>
                      </a:pPr>
                      <a:r>
                        <a:rPr lang="en-US" sz="1500" dirty="0" err="1"/>
                        <a:t>Muestra</a:t>
                      </a:r>
                      <a:r>
                        <a:rPr lang="en-US" sz="1500" dirty="0"/>
                        <a:t> </a:t>
                      </a:r>
                      <a:r>
                        <a:rPr lang="en-US" sz="1500" dirty="0" err="1"/>
                        <a:t>sentimientos</a:t>
                      </a:r>
                      <a:r>
                        <a:rPr lang="en-US" sz="1500" dirty="0"/>
                        <a:t> y </a:t>
                      </a:r>
                      <a:r>
                        <a:rPr lang="en-US" sz="1500" dirty="0" err="1"/>
                        <a:t>opiniones</a:t>
                      </a:r>
                      <a:r>
                        <a:rPr lang="en-US" sz="1500" dirty="0"/>
                        <a:t> </a:t>
                      </a:r>
                      <a:r>
                        <a:rPr lang="en-US" sz="1500" dirty="0" err="1"/>
                        <a:t>fuertes</a:t>
                      </a:r>
                      <a:endParaRPr lang="en-US" sz="1500" dirty="0"/>
                    </a:p>
                    <a:p>
                      <a:pPr marL="285750" indent="-285750" algn="l">
                        <a:buFont typeface="Wingdings" pitchFamily="2" charset="2"/>
                        <a:buChar char="ü"/>
                      </a:pPr>
                      <a:r>
                        <a:rPr lang="en-US" sz="1500" dirty="0" err="1"/>
                        <a:t>Ya</a:t>
                      </a:r>
                      <a:r>
                        <a:rPr lang="en-US" sz="1500" dirty="0"/>
                        <a:t> lo sabe</a:t>
                      </a:r>
                    </a:p>
                    <a:p>
                      <a:pPr marL="285750" indent="-285750" algn="l">
                        <a:buFont typeface="Wingdings" pitchFamily="2" charset="2"/>
                        <a:buChar char="ü"/>
                      </a:pPr>
                      <a:r>
                        <a:rPr lang="en-US" sz="1500" dirty="0" err="1"/>
                        <a:t>Prefiere</a:t>
                      </a:r>
                      <a:r>
                        <a:rPr lang="en-US" sz="1500" dirty="0"/>
                        <a:t> </a:t>
                      </a:r>
                      <a:r>
                        <a:rPr lang="en-US" sz="1500" dirty="0" err="1"/>
                        <a:t>estar</a:t>
                      </a:r>
                      <a:r>
                        <a:rPr lang="en-US" sz="1500" dirty="0"/>
                        <a:t> con los </a:t>
                      </a:r>
                      <a:r>
                        <a:rPr lang="en-US" sz="1500" dirty="0" err="1"/>
                        <a:t>adultos</a:t>
                      </a:r>
                      <a:endParaRPr lang="en-US" sz="1500" dirty="0"/>
                    </a:p>
                    <a:p>
                      <a:pPr marL="285750" indent="-285750" algn="l">
                        <a:buFont typeface="Wingdings" pitchFamily="2" charset="2"/>
                        <a:buChar char="ü"/>
                      </a:pPr>
                      <a:r>
                        <a:rPr lang="en-US" sz="1500" dirty="0" err="1"/>
                        <a:t>Inicia</a:t>
                      </a:r>
                      <a:r>
                        <a:rPr lang="en-US" sz="1500" dirty="0"/>
                        <a:t> </a:t>
                      </a:r>
                      <a:r>
                        <a:rPr lang="en-US" sz="1500" dirty="0" err="1"/>
                        <a:t>proyectos</a:t>
                      </a:r>
                      <a:endParaRPr lang="en-US" sz="1500" dirty="0"/>
                    </a:p>
                    <a:p>
                      <a:pPr marL="285750" indent="-285750" algn="l">
                        <a:buFont typeface="Wingdings" pitchFamily="2" charset="2"/>
                        <a:buChar char="ü"/>
                      </a:pPr>
                      <a:r>
                        <a:rPr lang="en-US" sz="1500" dirty="0" err="1"/>
                        <a:t>Crea</a:t>
                      </a:r>
                      <a:r>
                        <a:rPr lang="en-US" sz="1500" dirty="0"/>
                        <a:t> </a:t>
                      </a:r>
                      <a:r>
                        <a:rPr lang="en-US" sz="1500" dirty="0" err="1"/>
                        <a:t>diseños</a:t>
                      </a:r>
                      <a:r>
                        <a:rPr lang="en-US" sz="1500" dirty="0"/>
                        <a:t> </a:t>
                      </a:r>
                      <a:r>
                        <a:rPr lang="en-US" sz="1500" dirty="0" err="1"/>
                        <a:t>nuevos</a:t>
                      </a:r>
                      <a:endParaRPr lang="en-US" sz="1500" dirty="0"/>
                    </a:p>
                    <a:p>
                      <a:pPr marL="285750" indent="-285750" algn="l">
                        <a:buFont typeface="Wingdings" pitchFamily="2" charset="2"/>
                        <a:buChar char="ü"/>
                      </a:pPr>
                      <a:r>
                        <a:rPr lang="en-US" sz="1500" dirty="0" err="1"/>
                        <a:t>Disfruta</a:t>
                      </a:r>
                      <a:r>
                        <a:rPr lang="en-US" sz="1500" dirty="0"/>
                        <a:t> </a:t>
                      </a:r>
                      <a:r>
                        <a:rPr lang="en-US" sz="1500" dirty="0" err="1"/>
                        <a:t>aprender</a:t>
                      </a:r>
                      <a:endParaRPr lang="en-US" sz="1500" dirty="0"/>
                    </a:p>
                    <a:p>
                      <a:pPr marL="285750" indent="-285750" algn="l">
                        <a:buFont typeface="Wingdings" pitchFamily="2" charset="2"/>
                        <a:buChar char="ü"/>
                      </a:pPr>
                      <a:r>
                        <a:rPr lang="en-US" sz="1500" dirty="0"/>
                        <a:t>Es </a:t>
                      </a:r>
                      <a:r>
                        <a:rPr lang="en-US" sz="1500" dirty="0" err="1"/>
                        <a:t>muy</a:t>
                      </a:r>
                      <a:r>
                        <a:rPr lang="en-US" sz="1500" dirty="0"/>
                        <a:t> </a:t>
                      </a:r>
                      <a:r>
                        <a:rPr lang="en-US" sz="1500" dirty="0" err="1"/>
                        <a:t>observador</a:t>
                      </a:r>
                      <a:endParaRPr lang="en-US" sz="1500" dirty="0"/>
                    </a:p>
                    <a:p>
                      <a:pPr marL="285750" indent="-285750" algn="l">
                        <a:buFont typeface="Wingdings" pitchFamily="2" charset="2"/>
                        <a:buChar char="ü"/>
                      </a:pPr>
                      <a:r>
                        <a:rPr lang="en-US" sz="1500" dirty="0"/>
                        <a:t>Se auto-</a:t>
                      </a:r>
                      <a:r>
                        <a:rPr lang="en-US" sz="1500" dirty="0" err="1"/>
                        <a:t>crítica</a:t>
                      </a:r>
                      <a:endParaRPr lang="en-US" sz="1500" dirty="0"/>
                    </a:p>
                  </a:txBody>
                  <a:tcPr marL="78519" marR="78519" marT="39259" marB="39259"/>
                </a:tc>
                <a:extLst>
                  <a:ext uri="{0D108BD9-81ED-4DB2-BD59-A6C34878D82A}">
                    <a16:rowId xmlns:a16="http://schemas.microsoft.com/office/drawing/2014/main" val="2636754669"/>
                  </a:ext>
                </a:extLst>
              </a:tr>
            </a:tbl>
          </a:graphicData>
        </a:graphic>
      </p:graphicFrame>
      <p:pic>
        <p:nvPicPr>
          <p:cNvPr id="5" name="Audio 4">
            <a:hlinkClick r:id="" action="ppaction://media"/>
            <a:extLst>
              <a:ext uri="{FF2B5EF4-FFF2-40B4-BE49-F238E27FC236}">
                <a16:creationId xmlns:a16="http://schemas.microsoft.com/office/drawing/2014/main" id="{C3CC48BD-4C14-49E4-87B3-C395BE4D85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0941190"/>
      </p:ext>
    </p:extLst>
  </p:cSld>
  <p:clrMapOvr>
    <a:masterClrMapping/>
  </p:clrMapOvr>
  <p:transition spd="slow" advTm="751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AF75-C49B-D743-877C-9341C634066C}"/>
              </a:ext>
            </a:extLst>
          </p:cNvPr>
          <p:cNvSpPr>
            <a:spLocks noGrp="1"/>
          </p:cNvSpPr>
          <p:nvPr>
            <p:ph type="title"/>
          </p:nvPr>
        </p:nvSpPr>
        <p:spPr/>
        <p:txBody>
          <a:bodyPr/>
          <a:lstStyle/>
          <a:p>
            <a:pPr algn="ctr"/>
            <a:r>
              <a:rPr lang="en-US" dirty="0"/>
              <a:t>El Paso ISD Gifted &amp; Talented </a:t>
            </a:r>
            <a:br>
              <a:rPr lang="en-US" dirty="0"/>
            </a:br>
            <a:r>
              <a:rPr lang="en-US" dirty="0"/>
              <a:t>Service Design</a:t>
            </a:r>
          </a:p>
        </p:txBody>
      </p:sp>
      <p:graphicFrame>
        <p:nvGraphicFramePr>
          <p:cNvPr id="5" name="Diagram 4">
            <a:extLst>
              <a:ext uri="{FF2B5EF4-FFF2-40B4-BE49-F238E27FC236}">
                <a16:creationId xmlns:a16="http://schemas.microsoft.com/office/drawing/2014/main" id="{6CD423E2-EF80-8647-BA3D-B181C15DA731}"/>
              </a:ext>
            </a:extLst>
          </p:cNvPr>
          <p:cNvGraphicFramePr/>
          <p:nvPr>
            <p:extLst>
              <p:ext uri="{D42A27DB-BD31-4B8C-83A1-F6EECF244321}">
                <p14:modId xmlns:p14="http://schemas.microsoft.com/office/powerpoint/2010/main" val="876866190"/>
              </p:ext>
            </p:extLst>
          </p:nvPr>
        </p:nvGraphicFramePr>
        <p:xfrm>
          <a:off x="678214" y="1718835"/>
          <a:ext cx="6435106" cy="39948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BB5DEB17-0CFD-654F-8B5F-72D473702AFF}"/>
              </a:ext>
            </a:extLst>
          </p:cNvPr>
          <p:cNvSpPr txBox="1"/>
          <p:nvPr/>
        </p:nvSpPr>
        <p:spPr>
          <a:xfrm>
            <a:off x="6096000" y="3023756"/>
            <a:ext cx="5717638" cy="1384995"/>
          </a:xfrm>
          <a:prstGeom prst="rect">
            <a:avLst/>
          </a:prstGeom>
          <a:noFill/>
        </p:spPr>
        <p:txBody>
          <a:bodyPr wrap="square" rtlCol="0">
            <a:spAutoFit/>
          </a:bodyPr>
          <a:lstStyle/>
          <a:p>
            <a:r>
              <a:rPr lang="en-US" sz="2800" dirty="0"/>
              <a:t>Students are currently identified and served in the four (4) core content areas. </a:t>
            </a:r>
          </a:p>
        </p:txBody>
      </p:sp>
      <p:pic>
        <p:nvPicPr>
          <p:cNvPr id="6" name="Audio 5">
            <a:hlinkClick r:id="" action="ppaction://media"/>
            <a:extLst>
              <a:ext uri="{FF2B5EF4-FFF2-40B4-BE49-F238E27FC236}">
                <a16:creationId xmlns:a16="http://schemas.microsoft.com/office/drawing/2014/main" id="{4C69FD97-266B-5EB9-7719-6667FC629F7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8177565"/>
      </p:ext>
    </p:extLst>
  </p:cSld>
  <p:clrMapOvr>
    <a:masterClrMapping/>
  </p:clrMapOvr>
  <p:transition spd="slow" advTm="19386">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Custom 1">
      <a:dk1>
        <a:srgbClr val="000000"/>
      </a:dk1>
      <a:lt1>
        <a:srgbClr val="FFE32E"/>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ISD 2020" id="{3548E2F0-2D96-E744-9E23-352923DABD74}" vid="{F9B5CA8A-7CE9-6040-9A02-5BEDC8B940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298</TotalTime>
  <Words>2626</Words>
  <Application>Microsoft Macintosh PowerPoint</Application>
  <PresentationFormat>Widescreen</PresentationFormat>
  <Paragraphs>245</Paragraphs>
  <Slides>26</Slides>
  <Notes>1</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Helvetica</vt:lpstr>
      <vt:lpstr>Wingdings</vt:lpstr>
      <vt:lpstr>Wingdings 3</vt:lpstr>
      <vt:lpstr>Office Theme</vt:lpstr>
      <vt:lpstr>PowerPoint Presentation</vt:lpstr>
      <vt:lpstr>PowerPoint Presentation</vt:lpstr>
      <vt:lpstr>Meeting Overview</vt:lpstr>
      <vt:lpstr>Información general de la reunión
</vt:lpstr>
      <vt:lpstr>Texas Definition of Gifted &amp; Talented Students</vt:lpstr>
      <vt:lpstr>Definición de Texas de Estudiantes Dotados y Talentosos
</vt:lpstr>
      <vt:lpstr>The Difference between… </vt:lpstr>
      <vt:lpstr>La diferencia entre...  </vt:lpstr>
      <vt:lpstr>El Paso ISD Gifted &amp; Talented  Service Design</vt:lpstr>
      <vt:lpstr>El Paso ISD Diseño de Servicios Dotados y Talentosos
</vt:lpstr>
      <vt:lpstr>PowerPoint Presentation</vt:lpstr>
      <vt:lpstr>PowerPoint Presentation</vt:lpstr>
      <vt:lpstr>Elementary Options</vt:lpstr>
      <vt:lpstr>Opciones para la escuela primaria</vt:lpstr>
      <vt:lpstr>Elementary Options continued…</vt:lpstr>
      <vt:lpstr>Continuación de las opciones de primaria…</vt:lpstr>
      <vt:lpstr>Middle School Options</vt:lpstr>
      <vt:lpstr>Opciones para la secundaria</vt:lpstr>
      <vt:lpstr>PowerPoint Presentation</vt:lpstr>
      <vt:lpstr>PowerPoint Presentation</vt:lpstr>
      <vt:lpstr>Identification &amp; Screening  District Policy</vt:lpstr>
      <vt:lpstr>Identificación y detección  Política del Distrito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Macias</dc:creator>
  <cp:lastModifiedBy>Amanda Torres</cp:lastModifiedBy>
  <cp:revision>20</cp:revision>
  <dcterms:created xsi:type="dcterms:W3CDTF">2022-06-14T21:58:54Z</dcterms:created>
  <dcterms:modified xsi:type="dcterms:W3CDTF">2022-09-19T13:52:34Z</dcterms:modified>
</cp:coreProperties>
</file>